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7" r:id="rId4"/>
    <p:sldId id="269" r:id="rId5"/>
    <p:sldId id="268" r:id="rId6"/>
    <p:sldId id="270" r:id="rId7"/>
    <p:sldId id="257" r:id="rId8"/>
    <p:sldId id="278" r:id="rId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663300"/>
    <a:srgbClr val="00FFFF"/>
    <a:srgbClr val="ED7D31"/>
    <a:srgbClr val="00CC00"/>
    <a:srgbClr val="4472C4"/>
    <a:srgbClr val="FFC000"/>
    <a:srgbClr val="A5A5A5"/>
    <a:srgbClr val="5B9BD5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5052" autoAdjust="0"/>
  </p:normalViewPr>
  <p:slideViewPr>
    <p:cSldViewPr snapToGrid="0">
      <p:cViewPr varScale="1">
        <p:scale>
          <a:sx n="74" d="100"/>
          <a:sy n="74" d="100"/>
        </p:scale>
        <p:origin x="7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202" y="4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32394906618359E-2"/>
          <c:y val="0.13473769011536596"/>
          <c:w val="0.81141978550739102"/>
          <c:h val="0.5032381256205492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Г.о. Подольск</c:v>
                </c:pt>
              </c:strCache>
            </c:strRef>
          </c:tx>
          <c:spPr>
            <a:ln w="31750" cap="rnd">
              <a:solidFill>
                <a:srgbClr val="0033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399"/>
              </a:solidFill>
              <a:ln w="63500">
                <a:solidFill>
                  <a:srgbClr val="003399"/>
                </a:solidFill>
              </a:ln>
              <a:effectLst/>
            </c:spPr>
          </c:marker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100" b="1" i="0" u="none" strike="noStrike" kern="1200" baseline="0" smtClean="0">
                        <a:solidFill>
                          <a:srgbClr val="00206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r>
                      <a:rPr lang="en-US" sz="1100" b="1" i="0" u="none" strike="noStrike" kern="1200" baseline="0" dirty="0" smtClean="0">
                        <a:solidFill>
                          <a:srgbClr val="00206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rPr>
                      <a:t>121,0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1" i="0" u="none" strike="noStrike" kern="1200" baseline="0" smtClean="0">
                      <a:solidFill>
                        <a:srgbClr val="00206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3399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r>
                      <a:rPr lang="en-US" dirty="0" smtClean="0"/>
                      <a:t>119,6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3399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3399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 кв.2023г.</c:v>
                </c:pt>
                <c:pt idx="1">
                  <c:v>1 кв.2024г.</c:v>
                </c:pt>
                <c:pt idx="2">
                  <c:v>1 кв.2025г.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 formatCode="General">
                  <c:v>121</c:v>
                </c:pt>
                <c:pt idx="1">
                  <c:v>119.6</c:v>
                </c:pt>
                <c:pt idx="2" formatCode="General">
                  <c:v>124.5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63500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4164785351620036E-2"/>
                  <c:y val="9.77816375611869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C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105,8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0264440022486593E-2"/>
                  <c:y val="0.136017187711672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339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 кв.2023г.</c:v>
                </c:pt>
                <c:pt idx="1">
                  <c:v>1 кв.2024г.</c:v>
                </c:pt>
                <c:pt idx="2">
                  <c:v>1 кв.2025г.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105.8</c:v>
                </c:pt>
                <c:pt idx="1">
                  <c:v>119.5</c:v>
                </c:pt>
                <c:pt idx="2">
                  <c:v>115.1</c:v>
                </c:pt>
              </c:numCache>
            </c:numRef>
          </c:val>
          <c:smooth val="1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0868544"/>
        <c:axId val="185027216"/>
      </c:lineChart>
      <c:catAx>
        <c:axId val="25086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3399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+mn-cs"/>
              </a:defRPr>
            </a:pPr>
            <a:endParaRPr lang="ru-RU"/>
          </a:p>
        </c:txPr>
        <c:crossAx val="185027216"/>
        <c:crosses val="autoZero"/>
        <c:auto val="1"/>
        <c:lblAlgn val="ctr"/>
        <c:lblOffset val="100"/>
        <c:noMultiLvlLbl val="0"/>
      </c:catAx>
      <c:valAx>
        <c:axId val="185027216"/>
        <c:scaling>
          <c:orientation val="minMax"/>
          <c:min val="90"/>
        </c:scaling>
        <c:delete val="1"/>
        <c:axPos val="l"/>
        <c:numFmt formatCode="General" sourceLinked="1"/>
        <c:majorTickMark val="out"/>
        <c:minorTickMark val="none"/>
        <c:tickLblPos val="nextTo"/>
        <c:crossAx val="25086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38360088161548"/>
          <c:y val="0.75478407962966687"/>
          <c:w val="0.76284633299722493"/>
          <c:h val="0.166019580941196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3399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72142481314553"/>
          <c:y val="5.1545159893056122E-2"/>
          <c:w val="0.59094180610236224"/>
          <c:h val="0.8864126546252058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37914973995391"/>
          <c:y val="8.2243325177824289E-2"/>
          <c:w val="0.24844237926822127"/>
          <c:h val="0.7963276201118781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8.2153854115455269E-2"/>
                  <c:y val="-4.1577818179437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1344136468684885E-2"/>
                  <c:y val="6.9296363632395021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9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средства</c:v>
                </c:pt>
                <c:pt idx="1">
                  <c:v>Привлечённые средства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rgbClr val="003399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rgbClr val="003399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527531925266886"/>
          <c:y val="0.15241053130122201"/>
          <c:w val="0.39391496310056068"/>
          <c:h val="0.40413421014149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r>
              <a:rPr lang="ru-RU" sz="1400" b="1" baseline="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51,1</a:t>
            </a:r>
          </a:p>
          <a:p>
            <a:pPr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pPr>
            <a:r>
              <a:rPr lang="ru-RU" sz="1400" baseline="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млрд </a:t>
            </a:r>
            <a:r>
              <a:rPr lang="ru-RU" sz="1400" b="1" i="0" u="none" strike="noStrike" baseline="0" dirty="0" smtClean="0">
                <a:solidFill>
                  <a:srgbClr val="0033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₽</a:t>
            </a:r>
            <a:r>
              <a:rPr lang="ru-RU" sz="1400" b="0" i="0" u="none" strike="noStrike" baseline="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endParaRPr lang="ru-RU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c:rich>
      </c:tx>
      <c:layout>
        <c:manualLayout>
          <c:xMode val="edge"/>
          <c:yMode val="edge"/>
          <c:x val="0.12779995824807841"/>
          <c:y val="0.37669965947075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3681617932388318E-2"/>
          <c:y val="0.17788595030563592"/>
          <c:w val="0.28587714853112373"/>
          <c:h val="0.644928849739515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51 111,70 ₽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glow>
                <a:schemeClr val="accent1"/>
              </a:glow>
            </a:effectLst>
          </c:spPr>
          <c:dPt>
            <c:idx val="0"/>
            <c:bubble3D val="0"/>
            <c:spPr>
              <a:solidFill>
                <a:srgbClr val="DF51CE"/>
              </a:solidFill>
              <a:ln w="19050">
                <a:solidFill>
                  <a:schemeClr val="bg1"/>
                </a:solidFill>
              </a:ln>
              <a:effectLst>
                <a:glow>
                  <a:schemeClr val="accent1"/>
                </a:glow>
              </a:effectLst>
            </c:spPr>
          </c:dPt>
          <c:dPt>
            <c:idx val="1"/>
            <c:bubble3D val="0"/>
            <c:spPr>
              <a:solidFill>
                <a:srgbClr val="ED7511"/>
              </a:solidFill>
              <a:ln w="19050">
                <a:solidFill>
                  <a:schemeClr val="bg1"/>
                </a:solidFill>
              </a:ln>
              <a:effectLst>
                <a:glow>
                  <a:schemeClr val="accent1"/>
                </a:glo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>
                <a:glow>
                  <a:schemeClr val="accent1"/>
                </a:glow>
              </a:effectLst>
            </c:spPr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bg1"/>
                </a:solidFill>
              </a:ln>
              <a:effectLst>
                <a:glow>
                  <a:schemeClr val="accent1"/>
                </a:glow>
              </a:effectLst>
            </c:spPr>
          </c:dPt>
          <c:dLbls>
            <c:dLbl>
              <c:idx val="0"/>
              <c:layout>
                <c:manualLayout>
                  <c:x val="0.11131959186468529"/>
                  <c:y val="-0.1255665531569195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DF51CE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786372663151408"/>
                  <c:y val="9.94068545825612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fld id="{99B04407-D435-4199-B1E8-ED4AAEF14828}" type="VALUE">
                      <a:rPr lang="en-US">
                        <a:solidFill>
                          <a:srgbClr val="ED7511"/>
                        </a:solidFill>
                      </a:rPr>
                      <a:pPr>
                        <a:defRPr sz="12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0383947997261787"/>
                  <c:y val="0.290372654175376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548235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fld id="{A9DDACFF-EF6B-4D68-9458-7735C9895A74}" type="VALUE">
                      <a:rPr lang="en-US">
                        <a:solidFill>
                          <a:srgbClr val="548235"/>
                        </a:solidFill>
                      </a:rPr>
                      <a:pPr>
                        <a:defRPr sz="1200" b="1">
                          <a:solidFill>
                            <a:srgbClr val="548235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548235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13118309023261"/>
                      <c:h val="0.139091323301741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3040390013680798E-2"/>
                  <c:y val="-0.1408833656450240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7030A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Здания (кроме жилых) и сооружения</c:v>
                </c:pt>
                <c:pt idx="1">
                  <c:v>Машины и оборудование</c:v>
                </c:pt>
                <c:pt idx="2">
                  <c:v>Объекты интеллектуальной собственности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6.9</c:v>
                </c:pt>
                <c:pt idx="1">
                  <c:v>29.3</c:v>
                </c:pt>
                <c:pt idx="2">
                  <c:v>63.6</c:v>
                </c:pt>
                <c:pt idx="3" formatCode="General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95177458157008E-2"/>
          <c:y val="9.891936824605152E-2"/>
          <c:w val="0.93320105639390505"/>
          <c:h val="0.6299541665713392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Г.о. Подольск</c:v>
                </c:pt>
              </c:strCache>
            </c:strRef>
          </c:tx>
          <c:spPr>
            <a:ln w="31750" cap="rnd">
              <a:solidFill>
                <a:srgbClr val="0033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399"/>
              </a:solidFill>
              <a:ln w="63500">
                <a:solidFill>
                  <a:srgbClr val="003399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8.4124833346148217E-2"/>
                  <c:y val="-0.1040765822777495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95475435058362"/>
                      <c:h val="0.1151839561268557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8652069738146964E-2"/>
                  <c:y val="-6.37528127971679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003399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r>
                      <a:rPr lang="ru-RU" dirty="0" smtClean="0"/>
                      <a:t>Рост</a:t>
                    </a:r>
                    <a:r>
                      <a:rPr lang="ru-RU" baseline="0" dirty="0" smtClean="0"/>
                      <a:t> в 6,3 раза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3399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75929442135615"/>
                      <c:h val="0.1245401932148125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339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 кв.23</c:v>
                </c:pt>
                <c:pt idx="1">
                  <c:v>1 кв.24</c:v>
                </c:pt>
                <c:pt idx="2">
                  <c:v>1 кв.25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143.1</c:v>
                </c:pt>
                <c:pt idx="1">
                  <c:v>114.5</c:v>
                </c:pt>
                <c:pt idx="2">
                  <c:v>629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63500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1639677823824837E-2"/>
                  <c:y val="6.1701200006083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9810235846935324E-2"/>
                  <c:y val="6.71824858802772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610668176604538E-2"/>
                  <c:y val="-6.4716967603674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197" b="1" i="0" u="none" strike="noStrike" kern="1200" baseline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 кв.23</c:v>
                </c:pt>
                <c:pt idx="1">
                  <c:v>1 кв.24</c:v>
                </c:pt>
                <c:pt idx="2">
                  <c:v>1 кв.25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99.8</c:v>
                </c:pt>
                <c:pt idx="1">
                  <c:v>113.4</c:v>
                </c:pt>
                <c:pt idx="2">
                  <c:v>151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6882984"/>
        <c:axId val="186883376"/>
      </c:lineChart>
      <c:catAx>
        <c:axId val="186882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99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+mn-cs"/>
              </a:defRPr>
            </a:pPr>
            <a:endParaRPr lang="ru-RU"/>
          </a:p>
        </c:txPr>
        <c:crossAx val="186883376"/>
        <c:crosses val="autoZero"/>
        <c:auto val="1"/>
        <c:lblAlgn val="ctr"/>
        <c:lblOffset val="100"/>
        <c:noMultiLvlLbl val="0"/>
      </c:catAx>
      <c:valAx>
        <c:axId val="1868833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86882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699982420750118"/>
          <c:y val="0.87486291915471281"/>
          <c:w val="0.64331177528085526"/>
          <c:h val="0.122327591134627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16131056554832E-2"/>
          <c:y val="3.0782637632125819E-2"/>
          <c:w val="0.99836251040374646"/>
          <c:h val="0.7227894000761084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прибыльных организаций, %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кв. 2024</c:v>
                </c:pt>
                <c:pt idx="1">
                  <c:v>1 кв. 2025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79.3</c:v>
                </c:pt>
                <c:pt idx="1">
                  <c:v>75.8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удельный вес убыточных организаций, % </c:v>
                </c:pt>
              </c:strCache>
            </c:strRef>
          </c:tx>
          <c:spPr>
            <a:solidFill>
              <a:srgbClr val="E87272"/>
            </a:solidFill>
            <a:ln cap="flat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кв. 2024</c:v>
                </c:pt>
                <c:pt idx="1">
                  <c:v>1 кв. 2025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20.7</c:v>
                </c:pt>
                <c:pt idx="1">
                  <c:v>24.2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723624"/>
        <c:axId val="186724016"/>
      </c:barChart>
      <c:catAx>
        <c:axId val="186723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6724016"/>
        <c:crosses val="autoZero"/>
        <c:auto val="1"/>
        <c:lblAlgn val="ctr"/>
        <c:lblOffset val="100"/>
        <c:noMultiLvlLbl val="0"/>
      </c:catAx>
      <c:valAx>
        <c:axId val="186724016"/>
        <c:scaling>
          <c:orientation val="minMax"/>
        </c:scaling>
        <c:delete val="1"/>
        <c:axPos val="b"/>
        <c:numFmt formatCode="0.0%" sourceLinked="0"/>
        <c:majorTickMark val="out"/>
        <c:minorTickMark val="none"/>
        <c:tickLblPos val="nextTo"/>
        <c:crossAx val="186723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649184832581437E-2"/>
          <c:y val="0.67524474524252087"/>
          <c:w val="0.67491159493927499"/>
          <c:h val="0.16749404993148406"/>
        </c:manualLayout>
      </c:layout>
      <c:overlay val="0"/>
      <c:spPr>
        <a:solidFill>
          <a:schemeClr val="bg1"/>
        </a:solidFill>
        <a:ln cap="sq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rgbClr val="003399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0" i="0" u="none" strike="noStrike" kern="1200" spc="0" baseline="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defRPr>
            </a:pPr>
            <a:r>
              <a:rPr lang="ru-RU" sz="1200" b="1" kern="1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Структура населения, тыс. чел.</a:t>
            </a:r>
          </a:p>
        </c:rich>
      </c:tx>
      <c:layout>
        <c:manualLayout>
          <c:xMode val="edge"/>
          <c:yMode val="edge"/>
          <c:x val="0.22406046009102926"/>
          <c:y val="0.16193380659657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0" i="0" u="none" strike="noStrike" kern="1200" spc="0" baseline="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 Light" panose="020F03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85247875752233"/>
          <c:y val="0.37266714083501329"/>
          <c:w val="0.2677147279102261"/>
          <c:h val="0.6273326513769553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  <a:round/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3232771187808762"/>
                  <c:y val="-0.433753058575714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70C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r>
                      <a:rPr lang="en-US" dirty="0" smtClean="0"/>
                      <a:t>313,4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70C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260554918268439E-2"/>
                  <c:y val="-9.80318730185748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C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r>
                      <a:rPr lang="en-US" dirty="0" smtClean="0"/>
                      <a:t>38,3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Городское</c:v>
                </c:pt>
                <c:pt idx="1">
                  <c:v>Сельское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313414</c:v>
                </c:pt>
                <c:pt idx="1">
                  <c:v>38338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Calibri Light" panose="020F030202020403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Calibri Light" panose="020F0302020204030204" pitchFamily="34" charset="0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0174796042142009"/>
          <c:y val="0.58127619736590153"/>
          <c:w val="0.26608393186589674"/>
          <c:h val="0.24872188131503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0" i="0" u="none" strike="noStrike" kern="1200" baseline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Calibri Light" panose="020F03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r>
              <a:rPr lang="ru-RU" sz="105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Доля</a:t>
            </a:r>
            <a:r>
              <a:rPr lang="ru-RU" sz="1050" baseline="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в МО</a:t>
            </a:r>
            <a:endParaRPr lang="ru-RU" sz="1050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c:rich>
      </c:tx>
      <c:layout>
        <c:manualLayout>
          <c:xMode val="edge"/>
          <c:yMode val="edge"/>
          <c:x val="0.30369933555687034"/>
          <c:y val="0.68399994791611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686001980542926"/>
          <c:y val="7.9315742865900402E-2"/>
          <c:w val="0.59412070792844085"/>
          <c:h val="0.68806484707883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D3B7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7A0000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9.9236515402663615E-3"/>
                  <c:y val="0.261151359568138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6E6EAEA-EF57-4585-8531-1B679C349150}" type="VALUE">
                      <a:rPr lang="en-US" sz="1000" b="1">
                        <a:solidFill>
                          <a:srgbClr val="003399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pPr>
                        <a:defRPr sz="1000" b="1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509764236674196"/>
                      <c:h val="0.3280458686483105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 formatCode="0.00%">
                  <c:v>4.2000000000000003E-2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 b="0" i="0" u="none" strike="noStrike" kern="1200" spc="0" baseline="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defRPr>
            </a:pPr>
            <a:r>
              <a:rPr lang="ru-RU" sz="1200" b="1" dirty="0" smtClean="0">
                <a:effectLst/>
              </a:rPr>
              <a:t>Распределение населения по полу</a:t>
            </a:r>
            <a:r>
              <a:rPr lang="ru-RU" sz="1200" b="1" kern="1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,    тыс. чел.</a:t>
            </a:r>
          </a:p>
        </c:rich>
      </c:tx>
      <c:layout>
        <c:manualLayout>
          <c:xMode val="edge"/>
          <c:yMode val="edge"/>
          <c:x val="0.15250997326517063"/>
          <c:y val="4.3037511436413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ru-RU" sz="1200" b="0" i="0" u="none" strike="noStrike" kern="1200" spc="0" baseline="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 Light" panose="020F03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370547651611921"/>
          <c:y val="0.26326900572352602"/>
          <c:w val="0.2677147279102261"/>
          <c:h val="0.6273326513769553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  <a:round/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7.8338572480123395E-2"/>
                  <c:y val="5.4043703057511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200" b="1" i="0" u="none" strike="noStrike" kern="1200" baseline="0">
                      <a:solidFill>
                        <a:srgbClr val="0070C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3874202622896419E-2"/>
                  <c:y val="-3.2426221834507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200" b="1" i="0" u="none" strike="noStrike" kern="1200" baseline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16879185012046"/>
                      <c:h val="9.517096108427838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200" b="1" i="0" u="none" strike="noStrike" kern="1200" baseline="0">
                    <a:solidFill>
                      <a:srgbClr val="00339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166.3</c:v>
                </c:pt>
                <c:pt idx="1">
                  <c:v>185.4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140138271399519"/>
          <c:y val="0.23352752186216727"/>
          <c:w val="0.32379481096159091"/>
          <c:h val="0.37735781612374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1200" b="0" i="0" u="none" strike="noStrike" kern="1200" baseline="0">
              <a:solidFill>
                <a:srgbClr val="003399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0" i="0" u="none" strike="noStrike" kern="1200" spc="0" baseline="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defRPr>
            </a:pPr>
            <a:r>
              <a:rPr lang="ru-RU" sz="1200" b="1" kern="1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Распределение населения по возрастным группам, тыс. чел.</a:t>
            </a:r>
          </a:p>
        </c:rich>
      </c:tx>
      <c:layout>
        <c:manualLayout>
          <c:xMode val="edge"/>
          <c:yMode val="edge"/>
          <c:x val="0.16656972267651182"/>
          <c:y val="5.3846252047915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0" i="0" u="none" strike="noStrike" kern="1200" spc="0" baseline="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 Light" panose="020F03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219353264393221"/>
          <c:y val="0.38366475882465584"/>
          <c:w val="0.2677147279102261"/>
          <c:h val="0.6273326513769553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  <a:round/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15AB19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3687913419370734E-2"/>
                  <c:y val="-0.11349177642077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200" b="1" i="0" u="none" strike="noStrike" kern="1200" baseline="0">
                      <a:solidFill>
                        <a:srgbClr val="0070C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38367108194451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200" b="1" i="0" u="none" strike="noStrike" kern="1200" baseline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80726618350782"/>
                      <c:h val="9.517096108427838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7900661470993351E-2"/>
                  <c:y val="-0.129704887338028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ru-RU" sz="1200" b="1" i="0" u="none" strike="noStrike" kern="1200" baseline="0">
                        <a:solidFill>
                          <a:srgbClr val="92D05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fld id="{99F8BAD0-385C-4B7E-AD95-D7FC61605117}" type="VALUE">
                      <a:rPr lang="en-US">
                        <a:solidFill>
                          <a:srgbClr val="15AB19"/>
                        </a:solidFill>
                      </a:rPr>
                      <a:pPr algn="ctr">
                        <a:defRPr lang="ru-RU" sz="1200" b="1">
                          <a:solidFill>
                            <a:srgbClr val="92D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200" b="1" i="0" u="none" strike="noStrike" kern="1200" baseline="0">
                      <a:solidFill>
                        <a:srgbClr val="92D05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200" b="1" i="0" u="none" strike="noStrike" kern="1200" baseline="0">
                    <a:solidFill>
                      <a:srgbClr val="00339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От 0 до 15 лет включительно</c:v>
                </c:pt>
                <c:pt idx="1">
                  <c:v>Трудоспособные</c:v>
                </c:pt>
                <c:pt idx="2">
                  <c:v>Старше трудоспособного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66.400000000000006</c:v>
                </c:pt>
                <c:pt idx="1">
                  <c:v>209.9</c:v>
                </c:pt>
                <c:pt idx="2">
                  <c:v>75.400000000000006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742679073805831"/>
          <c:y val="0.36323240920019573"/>
          <c:w val="0.45230126786542713"/>
          <c:h val="0.382762186429498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1197" b="0" i="0" u="none" strike="noStrike" kern="1200" baseline="0">
              <a:solidFill>
                <a:srgbClr val="003399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215485056722959E-2"/>
          <c:y val="5.7612524342548786E-2"/>
          <c:w val="0.94778451494327709"/>
          <c:h val="0.700364964407445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rgbClr val="00206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квартал 2024</c:v>
                </c:pt>
                <c:pt idx="1">
                  <c:v> 1 квартал 2025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11944</c:v>
                </c:pt>
                <c:pt idx="1">
                  <c:v>13126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МО</c:v>
                </c:pt>
              </c:strCache>
            </c:strRef>
          </c:tx>
          <c:spPr>
            <a:solidFill>
              <a:srgbClr val="0038A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rgbClr val="0038A8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квартал 2024</c:v>
                </c:pt>
                <c:pt idx="1">
                  <c:v> 1 квартал 2025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11496</c:v>
                </c:pt>
                <c:pt idx="1">
                  <c:v>17590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0053F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rgbClr val="0053FA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квартал 2024</c:v>
                </c:pt>
                <c:pt idx="1">
                  <c:v> 1 квартал 2025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1527</c:v>
                </c:pt>
                <c:pt idx="1">
                  <c:v>2122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МБТ из бюджета МО</c:v>
                </c:pt>
              </c:strCache>
            </c:strRef>
          </c:tx>
          <c:spPr>
            <a:solidFill>
              <a:srgbClr val="4F8AF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rgbClr val="4F8A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квартал 2024</c:v>
                </c:pt>
                <c:pt idx="1">
                  <c:v> 1 квартал 2025</c:v>
                </c:pt>
              </c:strCache>
            </c:strRef>
          </c:cat>
          <c:val>
            <c:numRef>
              <c:f>Лист1!$E$2:$E$3</c:f>
              <c:numCache>
                <c:formatCode>#,##0</c:formatCode>
                <c:ptCount val="2"/>
                <c:pt idx="0">
                  <c:v>2412</c:v>
                </c:pt>
                <c:pt idx="1">
                  <c:v>2116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8"/>
        <c:overlap val="-59"/>
        <c:axId val="248488224"/>
        <c:axId val="248488616"/>
      </c:barChart>
      <c:catAx>
        <c:axId val="24848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endParaRPr lang="ru-RU"/>
          </a:p>
        </c:txPr>
        <c:crossAx val="248488616"/>
        <c:crosses val="autoZero"/>
        <c:auto val="1"/>
        <c:lblAlgn val="ctr"/>
        <c:lblOffset val="100"/>
        <c:noMultiLvlLbl val="0"/>
      </c:catAx>
      <c:valAx>
        <c:axId val="248488616"/>
        <c:scaling>
          <c:orientation val="minMax"/>
          <c:max val="25000"/>
          <c:min val="0"/>
        </c:scaling>
        <c:delete val="1"/>
        <c:axPos val="l"/>
        <c:majorGridlines>
          <c:spPr>
            <a:ln w="9525" cap="flat" cmpd="sng" algn="ctr">
              <a:noFill/>
              <a:round/>
              <a:headEnd type="oval"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24848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84344971848079253"/>
          <c:w val="1"/>
          <c:h val="0.10628866876855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0206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Yu Gothic UI" panose="020B0500000000000000" pitchFamily="34" charset="-128"/>
          <a:ea typeface="Yu Gothic UI" panose="020B0500000000000000" pitchFamily="34" charset="-128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62032022306897"/>
          <c:y val="0.26080004210529234"/>
          <c:w val="0.53169950608639582"/>
          <c:h val="0.51198504563645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DF51CE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255E91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8"/>
            <c:bubble3D val="0"/>
            <c:spPr>
              <a:solidFill>
                <a:srgbClr val="0B836C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9"/>
            <c:bubble3D val="0"/>
            <c:spPr>
              <a:solidFill>
                <a:srgbClr val="FF0000"/>
              </a:solidFill>
              <a:ln w="19050"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3307965203376632"/>
                  <c:y val="-8.54777026055487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139675887106456"/>
                  <c:y val="0.109193368576929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DF51CE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453342250355201E-2"/>
                  <c:y val="0.139929965172844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7F7F7F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3208614615851294"/>
                  <c:y val="7.91552367738477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C000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6162454769035181"/>
                  <c:y val="1.5665411168024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7030A0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5935742247779444"/>
                  <c:y val="-5.4659008297234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70AD47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9149411784727516"/>
                  <c:y val="-0.125841952826365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55E91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5189462950280092"/>
                  <c:y val="-0.191087232112280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9E480E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8414465813508825E-3"/>
                  <c:y val="-0.22280768160088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B836C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+mn-cs"/>
                      </a:defRPr>
                    </a:pPr>
                    <a:fld id="{3B8B510B-FFC4-41DD-9060-7BF0724B1FD4}" type="VALUE">
                      <a:rPr lang="en-US" smtClean="0"/>
                      <a:pPr>
                        <a:defRPr sz="1200" b="1">
                          <a:solidFill>
                            <a:srgbClr val="0B836C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defRPr>
                      </a:pPr>
                      <a:t>[ЗНАЧЕНИЕ]</a:t>
                    </a:fld>
                    <a:r>
                      <a:rPr lang="en-US" dirty="0" smtClean="0"/>
                      <a:t>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B836C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0.14019471795242119"/>
                  <c:y val="-0.124507246349748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00206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Пищевые продукты</c:v>
                </c:pt>
                <c:pt idx="1">
                  <c:v>Прочие</c:v>
                </c:pt>
                <c:pt idx="2">
                  <c:v>Электрическое оборудование</c:v>
                </c:pt>
                <c:pt idx="3">
                  <c:v>Резиновые и пластмассовые изделия</c:v>
                </c:pt>
                <c:pt idx="4">
                  <c:v>Готовые металлические изделия</c:v>
                </c:pt>
                <c:pt idx="5">
                  <c:v>Полиграфическая деятельность</c:v>
                </c:pt>
                <c:pt idx="6">
                  <c:v>Химическая деятельность</c:v>
                </c:pt>
                <c:pt idx="7">
                  <c:v>Металлургическое производство</c:v>
                </c:pt>
                <c:pt idx="8">
                  <c:v>Производство бумаги</c:v>
                </c:pt>
                <c:pt idx="9">
                  <c:v>Машины и оборудование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26.8</c:v>
                </c:pt>
                <c:pt idx="1">
                  <c:v>16.600000000000001</c:v>
                </c:pt>
                <c:pt idx="2">
                  <c:v>13.8</c:v>
                </c:pt>
                <c:pt idx="3">
                  <c:v>12.2</c:v>
                </c:pt>
                <c:pt idx="4">
                  <c:v>9.1</c:v>
                </c:pt>
                <c:pt idx="5">
                  <c:v>6.6</c:v>
                </c:pt>
                <c:pt idx="6">
                  <c:v>4.3</c:v>
                </c:pt>
                <c:pt idx="7">
                  <c:v>4.2</c:v>
                </c:pt>
                <c:pt idx="8">
                  <c:v>4</c:v>
                </c:pt>
                <c:pt idx="9">
                  <c:v>2.4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48463214789872"/>
          <c:y val="0.30799920772717881"/>
          <c:w val="0.49621285417478606"/>
          <c:h val="0.625360572863625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CC00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rgbClr val="00FFFF"/>
              </a:solidFill>
              <a:ln w="19050">
                <a:noFill/>
              </a:ln>
              <a:effectLst/>
            </c:spPr>
          </c:dPt>
          <c:dPt>
            <c:idx val="6"/>
            <c:bubble3D val="0"/>
            <c:spPr>
              <a:solidFill>
                <a:srgbClr val="663300"/>
              </a:solidFill>
              <a:ln w="19050">
                <a:noFill/>
              </a:ln>
              <a:effectLst/>
            </c:spPr>
          </c:dPt>
          <c:dPt>
            <c:idx val="7"/>
            <c:bubble3D val="0"/>
            <c:spPr>
              <a:solidFill>
                <a:srgbClr val="FF33CC"/>
              </a:solidFill>
              <a:ln w="19050"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2016846496475626"/>
                  <c:y val="-7.2701335472013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3527398722522526E-2"/>
                  <c:y val="8.6706646676661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607468164241791"/>
                  <c:y val="7.7972419522927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951846128549015"/>
                  <c:y val="2.5445467415204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1663409834814578"/>
                  <c:y val="-1.4540267094402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3195778746196957"/>
                  <c:y val="-2.9080534188804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1843784720234965"/>
                  <c:y val="-0.1090520032080180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9807624347838726E-2"/>
                  <c:y val="-0.17084813835922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5666151569411352E-2"/>
                  <c:y val="-0.13449747062322218"/>
                </c:manualLayout>
              </c:layout>
              <c:tx>
                <c:rich>
                  <a:bodyPr/>
                  <a:lstStyle/>
                  <a:p>
                    <a:fld id="{54BF3008-36AE-4131-892B-E9E0CE999525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00206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Оптовая и розничная торговля</c:v>
                </c:pt>
                <c:pt idx="1">
                  <c:v>Обрабатывающие производства</c:v>
                </c:pt>
                <c:pt idx="2">
                  <c:v>Профессиональная, научная и техническая деятельность</c:v>
                </c:pt>
                <c:pt idx="3">
                  <c:v>Информация и связь</c:v>
                </c:pt>
                <c:pt idx="4">
                  <c:v>Транспортировка и хранение</c:v>
                </c:pt>
                <c:pt idx="5">
                  <c:v>Операции с недвижимым имуществом</c:v>
                </c:pt>
                <c:pt idx="6">
                  <c:v>Обеспечение электрической энергией</c:v>
                </c:pt>
                <c:pt idx="7">
                  <c:v>Строительство</c:v>
                </c:pt>
                <c:pt idx="8">
                  <c:v>Прочие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47.9</c:v>
                </c:pt>
                <c:pt idx="1">
                  <c:v>19.8</c:v>
                </c:pt>
                <c:pt idx="2">
                  <c:v>6.2</c:v>
                </c:pt>
                <c:pt idx="3">
                  <c:v>5.0999999999999996</c:v>
                </c:pt>
                <c:pt idx="4">
                  <c:v>4.2</c:v>
                </c:pt>
                <c:pt idx="5">
                  <c:v>4.0999999999999996</c:v>
                </c:pt>
                <c:pt idx="6">
                  <c:v>4</c:v>
                </c:pt>
                <c:pt idx="7">
                  <c:v>1.7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+mn-cs"/>
              </a:defRPr>
            </a:pPr>
            <a:r>
              <a:rPr lang="ru-RU" sz="1050" dirty="0" smtClean="0">
                <a:solidFill>
                  <a:srgbClr val="1D3B7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Доля обрабатывающих производств в </a:t>
            </a:r>
            <a:r>
              <a:rPr lang="ru-RU" sz="1050" dirty="0">
                <a:solidFill>
                  <a:srgbClr val="1D3B7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общем объёме промышленного </a:t>
            </a:r>
            <a:r>
              <a:rPr lang="ru-RU" sz="1050" dirty="0" smtClean="0">
                <a:solidFill>
                  <a:srgbClr val="1D3B7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производства</a:t>
            </a:r>
            <a:endParaRPr lang="ru-RU" sz="1050" dirty="0">
              <a:solidFill>
                <a:srgbClr val="1D3B7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c:rich>
      </c:tx>
      <c:layout>
        <c:manualLayout>
          <c:xMode val="edge"/>
          <c:yMode val="edge"/>
          <c:x val="6.0448488601110975E-2"/>
          <c:y val="0.5726557432295902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3866833648185829"/>
          <c:y val="1.5153580438366785E-2"/>
          <c:w val="0.3175045944342168"/>
          <c:h val="0.543887708838641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объёме промышленного производства Московской области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2.3088845912385053E-2"/>
                  <c:y val="-0.227041363253714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1D3B7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r>
                      <a:rPr lang="en-US" sz="1400" b="1" dirty="0" smtClean="0">
                        <a:solidFill>
                          <a:srgbClr val="1D3B7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t>82,6%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D3B7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22842775182213"/>
                      <c:h val="0.21162680943257811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D3B7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0.82599999999999996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15948092835266E-2"/>
          <c:y val="9.9061730278222196E-2"/>
          <c:w val="0.95595595595595595"/>
          <c:h val="0.757849103764345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002002002002002E-3"/>
                  <c:y val="0.253157755155456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55A1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9.8129088791921272E-17"/>
                  <c:y val="0.242150896235654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54823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0439204744800684E-4"/>
                  <c:y val="0.242150896235654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7F7F7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0060332174666177E-3"/>
                  <c:y val="0.242150896235654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16.100000000000001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4361344"/>
        <c:axId val="185747376"/>
      </c:barChart>
      <c:catAx>
        <c:axId val="174361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5747376"/>
        <c:crosses val="autoZero"/>
        <c:auto val="1"/>
        <c:lblAlgn val="ctr"/>
        <c:lblOffset val="100"/>
        <c:noMultiLvlLbl val="0"/>
      </c:catAx>
      <c:valAx>
        <c:axId val="1857473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436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7930665161788"/>
          <c:y val="4.093683660007888E-2"/>
          <c:w val="0.77850728441823036"/>
          <c:h val="0.79743375119156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74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191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3399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1 кв.23</c:v>
                </c:pt>
                <c:pt idx="1">
                  <c:v>1 кв.24</c:v>
                </c:pt>
                <c:pt idx="2">
                  <c:v>1 кв.25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42946598</c:v>
                </c:pt>
                <c:pt idx="1">
                  <c:v>55036545</c:v>
                </c:pt>
                <c:pt idx="2">
                  <c:v>73970716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1425888"/>
        <c:axId val="91424712"/>
      </c:barChart>
      <c:catAx>
        <c:axId val="9142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endParaRPr lang="ru-RU"/>
          </a:p>
        </c:txPr>
        <c:crossAx val="91424712"/>
        <c:crosses val="autoZero"/>
        <c:auto val="1"/>
        <c:lblAlgn val="ctr"/>
        <c:lblOffset val="100"/>
        <c:noMultiLvlLbl val="0"/>
      </c:catAx>
      <c:valAx>
        <c:axId val="91424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42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+mn-cs"/>
              </a:defRPr>
            </a:pPr>
            <a:r>
              <a:rPr lang="ru-RU" sz="1200" dirty="0">
                <a:solidFill>
                  <a:srgbClr val="1D3B7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доля в </a:t>
            </a:r>
            <a:r>
              <a:rPr lang="ru-RU" sz="1200" dirty="0" smtClean="0">
                <a:solidFill>
                  <a:srgbClr val="1D3B7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общем объёме </a:t>
            </a:r>
            <a:r>
              <a:rPr lang="ru-RU" sz="1200" b="0" i="0" u="none" strike="noStrike" kern="1200" spc="0" baseline="0" dirty="0" smtClean="0">
                <a:solidFill>
                  <a:srgbClr val="1D3B7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+mn-cs"/>
              </a:rPr>
              <a:t>розничной торговли МО</a:t>
            </a:r>
            <a:endParaRPr lang="ru-RU" sz="1200" dirty="0">
              <a:solidFill>
                <a:srgbClr val="1D3B7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c:rich>
      </c:tx>
      <c:layout>
        <c:manualLayout>
          <c:xMode val="edge"/>
          <c:yMode val="edge"/>
          <c:x val="7.1990228826006822E-2"/>
          <c:y val="0.6633555322887764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705933462415991"/>
          <c:y val="1.9891063796018967E-2"/>
          <c:w val="0.5886542994772983"/>
          <c:h val="0.665675593977967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объёме промышленного производства Московской области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7A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371749734771155E-2"/>
                  <c:y val="0.248675850873389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1D3B7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r>
                      <a:rPr lang="en-US" sz="1400" b="1" dirty="0" smtClean="0">
                        <a:solidFill>
                          <a:srgbClr val="1D3B7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t>9,3%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D3B7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53605773447943"/>
                      <c:h val="0.21162682276018008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D3B7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0.08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ru-RU" sz="1200" dirty="0" smtClean="0">
                <a:solidFill>
                  <a:srgbClr val="1D3B7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доля в общем объёме </a:t>
            </a:r>
            <a:r>
              <a:rPr lang="ru-RU" sz="1200" b="0" i="0" u="none" strike="noStrike" kern="1200" spc="0" baseline="0" dirty="0" smtClean="0">
                <a:solidFill>
                  <a:srgbClr val="1D3B7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+mn-cs"/>
              </a:rPr>
              <a:t>оптовой торговли МО</a:t>
            </a:r>
            <a:endParaRPr lang="ru-RU" sz="1200" dirty="0">
              <a:solidFill>
                <a:srgbClr val="1D3B7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c:rich>
      </c:tx>
      <c:layout>
        <c:manualLayout>
          <c:xMode val="edge"/>
          <c:yMode val="edge"/>
          <c:x val="9.9259759913649423E-2"/>
          <c:y val="0.6577070616097935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705933462415991"/>
          <c:y val="1.9891063796018967E-2"/>
          <c:w val="0.5886542994772983"/>
          <c:h val="0.665675593977967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объёме  Московской области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7A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371749734771155E-2"/>
                  <c:y val="0.248675850873389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1D3B7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r>
                      <a:rPr lang="en-US" sz="1400" b="1" dirty="0" smtClean="0">
                        <a:solidFill>
                          <a:srgbClr val="1D3B7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t>6,5%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D3B7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53605773447943"/>
                      <c:h val="0.21162682276018008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D3B7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0.00%</c:formatCode>
                <c:ptCount val="2"/>
                <c:pt idx="0">
                  <c:v>6.9000000000000006E-2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71692429319011"/>
          <c:y val="8.6043586293812452E-2"/>
          <c:w val="0.716162142353585"/>
          <c:h val="0.75701568110446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115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215017987629383E-3"/>
                  <c:y val="5.55748717242849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3399"/>
                        </a:solidFill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+mn-cs"/>
                      </a:defRPr>
                    </a:pPr>
                    <a:r>
                      <a:rPr lang="en-US" b="1" dirty="0" smtClean="0"/>
                      <a:t>133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rgbClr val="003399"/>
                        </a:solidFill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+mn-cs"/>
                      </a:defRPr>
                    </a:pPr>
                    <a:endParaRPr lang="en-US" b="1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3399"/>
                        </a:solidFill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+mn-cs"/>
                      </a:defRPr>
                    </a:pPr>
                    <a:r>
                      <a:rPr lang="en-US" b="1" dirty="0" smtClean="0"/>
                      <a:t>151</a:t>
                    </a:r>
                    <a:endParaRPr lang="en-US" b="1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555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9389714626793198E-1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3399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1 кв.23</c:v>
                </c:pt>
                <c:pt idx="1">
                  <c:v>1 кв.24</c:v>
                </c:pt>
                <c:pt idx="2">
                  <c:v>1 кв.25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114699513</c:v>
                </c:pt>
                <c:pt idx="1">
                  <c:v>132574316</c:v>
                </c:pt>
                <c:pt idx="2">
                  <c:v>150612189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6879848"/>
        <c:axId val="186880240"/>
      </c:barChart>
      <c:catAx>
        <c:axId val="186879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endParaRPr lang="ru-RU"/>
          </a:p>
        </c:txPr>
        <c:crossAx val="186880240"/>
        <c:crosses val="autoZero"/>
        <c:auto val="1"/>
        <c:lblAlgn val="ctr"/>
        <c:lblOffset val="100"/>
        <c:noMultiLvlLbl val="0"/>
      </c:catAx>
      <c:valAx>
        <c:axId val="186880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6879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400" b="1" i="0" u="none" strike="noStrike" kern="1200" spc="0" baseline="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r>
              <a:rPr lang="ru-RU" sz="1400" b="1" kern="120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Доля в МО</a:t>
            </a:r>
          </a:p>
        </c:rich>
      </c:tx>
      <c:layout>
        <c:manualLayout>
          <c:xMode val="edge"/>
          <c:yMode val="edge"/>
          <c:x val="0.29663797973666084"/>
          <c:y val="0.745142456405946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spc="0" baseline="0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1048628994643745"/>
          <c:y val="3.0468748125692169E-2"/>
          <c:w val="0.40022399166010481"/>
          <c:h val="0.700863114950269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260558954144084E-2"/>
                  <c:y val="0.262549465962408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defRPr>
                    </a:pPr>
                    <a:r>
                      <a:rPr lang="en-US" sz="1400" b="1" dirty="0" smtClean="0">
                        <a:solidFill>
                          <a:srgbClr val="003399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t>16,8%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95875899562108"/>
                      <c:h val="0.23814834501221691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0%">
                  <c:v>3.4000000000000002E-2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2026C-38E4-4E7D-995E-CACE50974B07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DFFFB-439C-4A30-9C39-F0C58722B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2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FFFB-439C-4A30-9C39-F0C58722B14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0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FFFB-439C-4A30-9C39-F0C58722B14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9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FFFB-439C-4A30-9C39-F0C58722B1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FFFB-439C-4A30-9C39-F0C58722B1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738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FFFB-439C-4A30-9C39-F0C58722B1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9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FFFB-439C-4A30-9C39-F0C58722B1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9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B3A-4C6B-43F4-9D51-69CE745AED8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99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B3A-4C6B-43F4-9D51-69CE745AED8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5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B3A-4C6B-43F4-9D51-69CE745AED8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604C5C-2065-456E-870B-D94232F0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2550256"/>
            <a:ext cx="6095999" cy="430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17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348A43F-8BE6-4A6B-8200-88D3A53AF59D}"/>
              </a:ext>
            </a:extLst>
          </p:cNvPr>
          <p:cNvSpPr/>
          <p:nvPr userDrawn="1"/>
        </p:nvSpPr>
        <p:spPr>
          <a:xfrm rot="10800000">
            <a:off x="-2" y="-4"/>
            <a:ext cx="9829801" cy="1214213"/>
          </a:xfrm>
          <a:prstGeom prst="rect">
            <a:avLst/>
          </a:prstGeom>
          <a:gradFill>
            <a:gsLst>
              <a:gs pos="0">
                <a:srgbClr val="1F2E4F"/>
              </a:gs>
              <a:gs pos="17000">
                <a:srgbClr val="1D3B70"/>
              </a:gs>
              <a:gs pos="100000">
                <a:srgbClr val="1D3B7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72FE542-CCD9-47C1-B15E-50766BD73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60446"/>
          <a:stretch/>
        </p:blipFill>
        <p:spPr>
          <a:xfrm>
            <a:off x="7860322" y="0"/>
            <a:ext cx="4331677" cy="12107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789F391-3D0B-47AA-AADA-C5741EC0B7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28" y="116616"/>
            <a:ext cx="982065" cy="9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1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B3A-4C6B-43F4-9D51-69CE745AED8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78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B3A-4C6B-43F4-9D51-69CE745AED8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B3A-4C6B-43F4-9D51-69CE745AED8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2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B3A-4C6B-43F4-9D51-69CE745AED8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45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B3A-4C6B-43F4-9D51-69CE745AED8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8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B3A-4C6B-43F4-9D51-69CE745AED8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30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B3A-4C6B-43F4-9D51-69CE745AED8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4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B3A-4C6B-43F4-9D51-69CE745AED8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9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C4B3A-4C6B-43F4-9D51-69CE745AED8F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A20C3-82D2-47C6-BA73-B2CDF966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98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chart" Target="../charts/chart4.xml"/><Relationship Id="rId4" Type="http://schemas.openxmlformats.org/officeDocument/2006/relationships/image" Target="../media/image5.png"/><Relationship Id="rId9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5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hart" Target="../charts/chart9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10" Type="http://schemas.openxmlformats.org/officeDocument/2006/relationships/chart" Target="../charts/chart13.xml"/><Relationship Id="rId4" Type="http://schemas.openxmlformats.org/officeDocument/2006/relationships/chart" Target="../charts/chart10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chart" Target="../charts/chart18.xml"/><Relationship Id="rId4" Type="http://schemas.openxmlformats.org/officeDocument/2006/relationships/chart" Target="../charts/chart15.xml"/><Relationship Id="rId9" Type="http://schemas.openxmlformats.org/officeDocument/2006/relationships/chart" Target="../charts/char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40B6549-EB5E-4E6B-BFEE-C0E331B2B372}"/>
              </a:ext>
            </a:extLst>
          </p:cNvPr>
          <p:cNvSpPr/>
          <p:nvPr/>
        </p:nvSpPr>
        <p:spPr>
          <a:xfrm>
            <a:off x="701395" y="923783"/>
            <a:ext cx="113899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4400" b="1" dirty="0" smtClean="0">
                <a:solidFill>
                  <a:srgbClr val="1D3B7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ИТОГИ СОЦИАЛЬНО-ЭКОНОМИЧЕСКОГО РАЗВИТИЯ ГОРОДСКОГО ОКРУГА ПОДОЛЬСК ЗА </a:t>
            </a:r>
            <a:r>
              <a:rPr lang="en-US" sz="4400" b="1" dirty="0" smtClean="0">
                <a:solidFill>
                  <a:srgbClr val="1D3B7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 </a:t>
            </a:r>
            <a:r>
              <a:rPr lang="ru-RU" sz="4400" b="1" dirty="0" smtClean="0">
                <a:solidFill>
                  <a:srgbClr val="1D3B7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КВАРТАЛ 2025 ГОДА</a:t>
            </a:r>
            <a:endParaRPr lang="ru-RU" sz="15600" dirty="0">
              <a:solidFill>
                <a:srgbClr val="1D3B7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16AF65D-D824-4EB8-BFF4-F387F9107DBF}"/>
              </a:ext>
            </a:extLst>
          </p:cNvPr>
          <p:cNvSpPr/>
          <p:nvPr/>
        </p:nvSpPr>
        <p:spPr>
          <a:xfrm>
            <a:off x="78167" y="-112804"/>
            <a:ext cx="92774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Позиция </a:t>
            </a:r>
            <a:r>
              <a:rPr lang="ru-RU" sz="28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Г.о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Подольск по основным показателям социально-экономического положения в сравнении с городскими округами МО за 1 квартал 2025 года</a:t>
            </a:r>
            <a:endParaRPr lang="ru-RU" sz="88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0693" y="3352872"/>
            <a:ext cx="1394328" cy="26458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Оборот </a:t>
            </a:r>
            <a:r>
              <a:rPr lang="ru-RU" sz="12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организаций</a:t>
            </a: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ru-RU" sz="16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16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296 </a:t>
            </a:r>
            <a:r>
              <a:rPr lang="ru-RU" sz="16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млрд </a:t>
            </a:r>
            <a:r>
              <a:rPr lang="ru-RU" sz="16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₽</a:t>
            </a:r>
          </a:p>
          <a:p>
            <a:pPr algn="ctr"/>
            <a:endParaRPr lang="ru-RU" sz="1400" b="1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126,6%</a:t>
            </a:r>
          </a:p>
          <a:p>
            <a:pPr algn="ctr"/>
            <a:endParaRPr lang="ru-RU" sz="1200" dirty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/>
            <a:endParaRPr lang="ru-RU" sz="1200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/>
            <a:endParaRPr lang="ru-RU" sz="1200" dirty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12023" y="3357125"/>
            <a:ext cx="1954130" cy="26617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Отгружено</a:t>
            </a:r>
            <a:r>
              <a:rPr lang="ru-RU" sz="1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12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товаров по всем видам деятельности</a:t>
            </a: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103 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млрд ₽</a:t>
            </a: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fontAlgn="ctr"/>
            <a:r>
              <a:rPr lang="ru-RU" sz="1600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139,0%</a:t>
            </a:r>
          </a:p>
          <a:p>
            <a:pPr algn="ctr" fontAlgn="ctr"/>
            <a:endParaRPr lang="ru-RU" sz="1200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 fontAlgn="ctr"/>
            <a:endParaRPr lang="ru-RU" sz="1200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 fontAlgn="ctr"/>
            <a:endParaRPr lang="ru-RU" sz="1200" dirty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8549" y="3356949"/>
            <a:ext cx="1722765" cy="26376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Промышленное </a:t>
            </a:r>
            <a:r>
              <a:rPr lang="ru-RU" sz="12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производство</a:t>
            </a: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ru-RU" sz="1200" b="1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65 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млрд </a:t>
            </a:r>
            <a:r>
              <a:rPr lang="ru-RU" sz="16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₽</a:t>
            </a: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fontAlgn="ctr"/>
            <a:r>
              <a:rPr lang="ru-RU" sz="1600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124,5%</a:t>
            </a:r>
          </a:p>
          <a:p>
            <a:pPr algn="ctr" fontAlgn="ctr"/>
            <a:endParaRPr lang="ru-RU" sz="1200" dirty="0">
              <a:solidFill>
                <a:srgbClr val="003399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 fontAlgn="ctr"/>
            <a:endParaRPr lang="ru-RU" sz="1200" dirty="0" smtClean="0">
              <a:solidFill>
                <a:srgbClr val="003399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 fontAlgn="ctr"/>
            <a:endParaRPr lang="ru-RU" sz="1200" dirty="0">
              <a:solidFill>
                <a:srgbClr val="003399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73711" y="3357125"/>
            <a:ext cx="1779348" cy="26617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Оборот розничной </a:t>
            </a:r>
            <a:r>
              <a:rPr lang="ru-RU" sz="12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торговли</a:t>
            </a:r>
            <a:endParaRPr lang="ru-RU" sz="16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ru-RU" sz="1200" b="1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74 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млрд </a:t>
            </a:r>
            <a:r>
              <a:rPr lang="ru-RU" sz="16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₽</a:t>
            </a:r>
          </a:p>
          <a:p>
            <a:pPr algn="ctr"/>
            <a:endParaRPr lang="ru-RU" sz="1200" b="1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fontAlgn="ctr"/>
            <a:r>
              <a:rPr lang="ru-RU" sz="1600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134,4%</a:t>
            </a:r>
          </a:p>
          <a:p>
            <a:pPr algn="ctr" fontAlgn="ctr"/>
            <a:endParaRPr lang="ru-RU" sz="1200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 fontAlgn="ctr"/>
            <a:endParaRPr lang="ru-RU" sz="1200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 fontAlgn="ctr"/>
            <a:endParaRPr lang="ru-RU" sz="1200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45456" y="3352872"/>
            <a:ext cx="1354966" cy="26780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Объём </a:t>
            </a:r>
            <a:r>
              <a:rPr lang="ru-RU" sz="12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инвестиций</a:t>
            </a: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ru-RU" sz="1200" b="1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fontAlgn="ctr"/>
            <a:r>
              <a:rPr lang="ru-RU" sz="16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51 </a:t>
            </a:r>
            <a:endParaRPr lang="ru-RU" sz="1600" b="1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fontAlgn="ctr"/>
            <a:r>
              <a:rPr lang="ru-RU" sz="16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млрд ₽</a:t>
            </a:r>
          </a:p>
          <a:p>
            <a:pPr algn="ctr" fontAlgn="ctr"/>
            <a:endParaRPr lang="ru-RU" sz="1200" dirty="0">
              <a:latin typeface="Arial" panose="020B0604020202020204" pitchFamily="34" charset="0"/>
            </a:endParaRPr>
          </a:p>
          <a:p>
            <a:pPr algn="ctr" fontAlgn="ctr"/>
            <a:r>
              <a:rPr lang="ru-RU" sz="1600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Рост                в 6,3 раза</a:t>
            </a:r>
          </a:p>
          <a:p>
            <a:pPr algn="ctr" fontAlgn="ctr"/>
            <a:endParaRPr lang="ru-RU" sz="1200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 fontAlgn="ctr"/>
            <a:endParaRPr lang="ru-RU" sz="1200" dirty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92819" y="3369184"/>
            <a:ext cx="1792193" cy="26617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Среднесписочная </a:t>
            </a:r>
            <a:r>
              <a:rPr lang="ru-RU" sz="12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численность работников</a:t>
            </a: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ru-RU" sz="1200" b="1" dirty="0" smtClean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fontAlgn="ctr"/>
            <a:r>
              <a:rPr lang="ru-RU" sz="16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108,0 </a:t>
            </a:r>
          </a:p>
          <a:p>
            <a:pPr algn="ctr" fontAlgn="ctr"/>
            <a:r>
              <a:rPr lang="ru-RU" sz="16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тыс</a:t>
            </a:r>
            <a:r>
              <a:rPr lang="ru-RU" sz="16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 чел.</a:t>
            </a:r>
          </a:p>
          <a:p>
            <a:pPr algn="ctr" fontAlgn="ctr"/>
            <a:endParaRPr lang="ru-RU" sz="1200" dirty="0">
              <a:latin typeface="Arial" panose="020B0604020202020204" pitchFamily="34" charset="0"/>
            </a:endParaRPr>
          </a:p>
          <a:p>
            <a:pPr algn="ctr" fontAlgn="ctr"/>
            <a:r>
              <a:rPr lang="ru-RU" sz="1600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108,1%</a:t>
            </a:r>
          </a:p>
          <a:p>
            <a:pPr algn="ctr" fontAlgn="ctr"/>
            <a:endParaRPr lang="ru-RU" sz="1200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 fontAlgn="ctr"/>
            <a:endParaRPr lang="ru-RU" sz="1200" dirty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 fontAlgn="ctr"/>
            <a:endParaRPr lang="ru-RU" sz="1200" dirty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9515" y="2494734"/>
            <a:ext cx="454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4   </a:t>
            </a:r>
            <a:endParaRPr lang="ru-RU" b="1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841" y="1972559"/>
            <a:ext cx="1025340" cy="102534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976855" y="2480101"/>
            <a:ext cx="454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4   </a:t>
            </a:r>
            <a:endParaRPr lang="ru-RU" b="1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7511" y="1966260"/>
            <a:ext cx="1025340" cy="102534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5057271" y="2492810"/>
            <a:ext cx="454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5</a:t>
            </a:r>
            <a:r>
              <a:rPr lang="ru-RU" sz="2400" b="1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  </a:t>
            </a:r>
            <a:endParaRPr lang="ru-RU" b="1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5802" y="1969814"/>
            <a:ext cx="1025340" cy="102534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961427" y="2507367"/>
            <a:ext cx="454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2   </a:t>
            </a:r>
            <a:endParaRPr lang="ru-RU" b="1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9030" y="1966139"/>
            <a:ext cx="1025340" cy="102534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8675162" y="2487175"/>
            <a:ext cx="454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   </a:t>
            </a:r>
            <a:endParaRPr lang="ru-RU" b="1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0668" y="1961657"/>
            <a:ext cx="1025340" cy="102534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10403071" y="2482485"/>
            <a:ext cx="454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2   </a:t>
            </a:r>
            <a:endParaRPr lang="ru-RU" b="1" dirty="0" smtClean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7933" y="1966853"/>
            <a:ext cx="1025340" cy="102534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970047" y="2986999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место</a:t>
            </a:r>
            <a:endParaRPr lang="ru-RU" sz="1400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38090" y="2978709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место</a:t>
            </a:r>
            <a:endParaRPr lang="ru-RU" sz="1400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16675" y="2978709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место</a:t>
            </a:r>
            <a:endParaRPr lang="ru-RU" sz="1400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31650" y="2986997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место</a:t>
            </a:r>
            <a:endParaRPr lang="ru-RU" sz="1400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47797" y="2978709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место</a:t>
            </a:r>
            <a:endParaRPr lang="ru-RU" sz="1400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286179" y="2986998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место</a:t>
            </a:r>
            <a:endParaRPr lang="ru-RU" sz="1400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58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325439" y="1263807"/>
            <a:ext cx="4609203" cy="430560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Промышленное производство</a:t>
            </a:r>
          </a:p>
          <a:p>
            <a:pPr algn="ctr"/>
            <a:r>
              <a:rPr lang="ru-RU" sz="1400" dirty="0" smtClean="0">
                <a:latin typeface="+mj-lt"/>
              </a:rPr>
              <a:t> </a:t>
            </a:r>
            <a:r>
              <a:rPr lang="ru-RU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в % к предыдущему году</a:t>
            </a:r>
            <a:endParaRPr lang="ru-RU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7325439" y="3362325"/>
            <a:ext cx="4737881" cy="441981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Структура обрабатывающих производств </a:t>
            </a:r>
            <a:endParaRPr lang="ru-RU" sz="14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ru-RU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в % к итогу</a:t>
            </a:r>
          </a:p>
        </p:txBody>
      </p:sp>
      <p:sp>
        <p:nvSpPr>
          <p:cNvPr id="254" name="Скругленный прямоугольник 253">
            <a:extLst>
              <a:ext uri="{FF2B5EF4-FFF2-40B4-BE49-F238E27FC236}">
                <a16:creationId xmlns="" xmlns:a16="http://schemas.microsoft.com/office/drawing/2014/main" id="{0496A68B-BFE4-4221-A99C-2FB4C488FD3E}"/>
              </a:ext>
            </a:extLst>
          </p:cNvPr>
          <p:cNvSpPr/>
          <p:nvPr/>
        </p:nvSpPr>
        <p:spPr>
          <a:xfrm>
            <a:off x="145195" y="2028614"/>
            <a:ext cx="246239" cy="4496394"/>
          </a:xfrm>
          <a:prstGeom prst="roundRect">
            <a:avLst/>
          </a:prstGeom>
          <a:solidFill>
            <a:srgbClr val="1D3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16AF65D-D824-4EB8-BFF4-F387F9107DBF}"/>
              </a:ext>
            </a:extLst>
          </p:cNvPr>
          <p:cNvSpPr/>
          <p:nvPr/>
        </p:nvSpPr>
        <p:spPr>
          <a:xfrm>
            <a:off x="285298" y="79166"/>
            <a:ext cx="11753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показатели социально – экономического</a:t>
            </a:r>
          </a:p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положения за </a:t>
            </a:r>
            <a:r>
              <a:rPr lang="en-US" sz="3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квартал 2025 года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5" name="Диаграмма 74"/>
          <p:cNvGraphicFramePr/>
          <p:nvPr>
            <p:extLst>
              <p:ext uri="{D42A27DB-BD31-4B8C-83A1-F6EECF244321}">
                <p14:modId xmlns:p14="http://schemas.microsoft.com/office/powerpoint/2010/main" val="2979774969"/>
              </p:ext>
            </p:extLst>
          </p:nvPr>
        </p:nvGraphicFramePr>
        <p:xfrm>
          <a:off x="7777005" y="1600917"/>
          <a:ext cx="4482680" cy="194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94935" y="4419651"/>
            <a:ext cx="492014" cy="492014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556397" y="1284140"/>
            <a:ext cx="4357943" cy="435007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Оборот организаций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12721" y="1779965"/>
            <a:ext cx="1577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 295,7 </a:t>
            </a:r>
            <a:r>
              <a:rPr lang="ru-RU" sz="16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млрд </a:t>
            </a:r>
            <a:r>
              <a:rPr lang="ru-RU" sz="16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₽</a:t>
            </a:r>
            <a:endParaRPr lang="ru-RU" sz="16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Соединительная линия уступом 27"/>
          <p:cNvCxnSpPr>
            <a:endCxn id="30" idx="0"/>
          </p:cNvCxnSpPr>
          <p:nvPr/>
        </p:nvCxnSpPr>
        <p:spPr>
          <a:xfrm rot="10800000" flipV="1">
            <a:off x="1847937" y="2080835"/>
            <a:ext cx="1013649" cy="30950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77194" y="2293906"/>
            <a:ext cx="2141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5,9%</a:t>
            </a:r>
            <a:r>
              <a:rPr lang="ru-RU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от суммарного оборота МО</a:t>
            </a:r>
            <a:endParaRPr lang="ru-RU" sz="14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 Light" panose="020F030202020403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3429" y="2173564"/>
            <a:ext cx="644468" cy="64446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3383738" y="2487595"/>
            <a:ext cx="1752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ru-RU" sz="160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4   </a:t>
            </a:r>
            <a:r>
              <a:rPr lang="ru-RU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место в МО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889451" y="3272751"/>
            <a:ext cx="4233056" cy="254220"/>
            <a:chOff x="6809583" y="4115829"/>
            <a:chExt cx="4171748" cy="251184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6809583" y="4118174"/>
              <a:ext cx="803366" cy="243865"/>
              <a:chOff x="7640024" y="3819203"/>
              <a:chExt cx="803366" cy="243865"/>
            </a:xfrm>
          </p:grpSpPr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35" name="Группа 34"/>
            <p:cNvGrpSpPr/>
            <p:nvPr/>
          </p:nvGrpSpPr>
          <p:grpSpPr>
            <a:xfrm>
              <a:off x="7650585" y="4123148"/>
              <a:ext cx="803366" cy="243865"/>
              <a:chOff x="7640024" y="3819203"/>
              <a:chExt cx="803366" cy="243865"/>
            </a:xfrm>
          </p:grpSpPr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36" name="Группа 35"/>
            <p:cNvGrpSpPr/>
            <p:nvPr/>
          </p:nvGrpSpPr>
          <p:grpSpPr>
            <a:xfrm>
              <a:off x="8493354" y="4123148"/>
              <a:ext cx="803366" cy="243865"/>
              <a:chOff x="7640024" y="3819203"/>
              <a:chExt cx="803366" cy="243865"/>
            </a:xfrm>
          </p:grpSpPr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37" name="Группа 36"/>
            <p:cNvGrpSpPr/>
            <p:nvPr/>
          </p:nvGrpSpPr>
          <p:grpSpPr>
            <a:xfrm>
              <a:off x="9341026" y="4115829"/>
              <a:ext cx="803366" cy="243865"/>
              <a:chOff x="7640024" y="3819203"/>
              <a:chExt cx="803366" cy="243865"/>
            </a:xfrm>
          </p:grpSpPr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43" name="Рисунок 42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38" name="Группа 37"/>
            <p:cNvGrpSpPr/>
            <p:nvPr/>
          </p:nvGrpSpPr>
          <p:grpSpPr>
            <a:xfrm>
              <a:off x="10177965" y="4116804"/>
              <a:ext cx="803366" cy="243865"/>
              <a:chOff x="7640024" y="3819203"/>
              <a:chExt cx="803366" cy="243865"/>
            </a:xfrm>
          </p:grpSpPr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</p:grpSp>
      <p:grpSp>
        <p:nvGrpSpPr>
          <p:cNvPr id="56" name="Группа 55"/>
          <p:cNvGrpSpPr/>
          <p:nvPr/>
        </p:nvGrpSpPr>
        <p:grpSpPr>
          <a:xfrm>
            <a:off x="907657" y="3796986"/>
            <a:ext cx="4233509" cy="261829"/>
            <a:chOff x="6809583" y="4115829"/>
            <a:chExt cx="4171748" cy="251184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6809583" y="4118174"/>
              <a:ext cx="803366" cy="243865"/>
              <a:chOff x="7640024" y="3819203"/>
              <a:chExt cx="803366" cy="243865"/>
            </a:xfrm>
          </p:grpSpPr>
          <p:pic>
            <p:nvPicPr>
              <p:cNvPr id="78" name="Рисунок 77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79" name="Рисунок 78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80" name="Рисунок 79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58" name="Группа 57"/>
            <p:cNvGrpSpPr/>
            <p:nvPr/>
          </p:nvGrpSpPr>
          <p:grpSpPr>
            <a:xfrm>
              <a:off x="7650585" y="4123148"/>
              <a:ext cx="803366" cy="243865"/>
              <a:chOff x="7640024" y="3819203"/>
              <a:chExt cx="803366" cy="243865"/>
            </a:xfrm>
          </p:grpSpPr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76" name="Рисунок 75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77" name="Рисунок 76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8493354" y="4123148"/>
              <a:ext cx="803366" cy="243865"/>
              <a:chOff x="7640024" y="3819203"/>
              <a:chExt cx="803366" cy="243865"/>
            </a:xfrm>
          </p:grpSpPr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72" name="Рисунок 71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60" name="Группа 59"/>
            <p:cNvGrpSpPr/>
            <p:nvPr/>
          </p:nvGrpSpPr>
          <p:grpSpPr>
            <a:xfrm>
              <a:off x="9341026" y="4115829"/>
              <a:ext cx="803366" cy="243865"/>
              <a:chOff x="7640024" y="3819203"/>
              <a:chExt cx="803366" cy="243865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61" name="Группа 60"/>
            <p:cNvGrpSpPr/>
            <p:nvPr/>
          </p:nvGrpSpPr>
          <p:grpSpPr>
            <a:xfrm>
              <a:off x="10177965" y="4116804"/>
              <a:ext cx="803366" cy="243865"/>
              <a:chOff x="7640024" y="3819203"/>
              <a:chExt cx="803366" cy="243865"/>
            </a:xfrm>
          </p:grpSpPr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</p:grpSp>
      <p:grpSp>
        <p:nvGrpSpPr>
          <p:cNvPr id="104" name="Группа 103"/>
          <p:cNvGrpSpPr/>
          <p:nvPr/>
        </p:nvGrpSpPr>
        <p:grpSpPr>
          <a:xfrm>
            <a:off x="907565" y="3542244"/>
            <a:ext cx="4217710" cy="232198"/>
            <a:chOff x="6809583" y="4115829"/>
            <a:chExt cx="4171748" cy="251184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6809583" y="4118174"/>
              <a:ext cx="803366" cy="243865"/>
              <a:chOff x="7640024" y="3819203"/>
              <a:chExt cx="803366" cy="243865"/>
            </a:xfrm>
          </p:grpSpPr>
          <p:pic>
            <p:nvPicPr>
              <p:cNvPr id="123" name="Рисунок 122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124" name="Рисунок 123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125" name="Рисунок 124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106" name="Группа 105"/>
            <p:cNvGrpSpPr/>
            <p:nvPr/>
          </p:nvGrpSpPr>
          <p:grpSpPr>
            <a:xfrm>
              <a:off x="7650585" y="4123148"/>
              <a:ext cx="803366" cy="243865"/>
              <a:chOff x="7640024" y="3819203"/>
              <a:chExt cx="803366" cy="243865"/>
            </a:xfrm>
          </p:grpSpPr>
          <p:pic>
            <p:nvPicPr>
              <p:cNvPr id="120" name="Рисунок 119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121" name="Рисунок 120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122" name="Рисунок 121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108" name="Группа 107"/>
            <p:cNvGrpSpPr/>
            <p:nvPr/>
          </p:nvGrpSpPr>
          <p:grpSpPr>
            <a:xfrm>
              <a:off x="8493354" y="4123148"/>
              <a:ext cx="803366" cy="243865"/>
              <a:chOff x="7640024" y="3819203"/>
              <a:chExt cx="803366" cy="243865"/>
            </a:xfrm>
          </p:grpSpPr>
          <p:pic>
            <p:nvPicPr>
              <p:cNvPr id="117" name="Рисунок 116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118" name="Рисунок 117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119" name="Рисунок 118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109" name="Группа 108"/>
            <p:cNvGrpSpPr/>
            <p:nvPr/>
          </p:nvGrpSpPr>
          <p:grpSpPr>
            <a:xfrm>
              <a:off x="9341026" y="4115829"/>
              <a:ext cx="803366" cy="243865"/>
              <a:chOff x="7640024" y="3819203"/>
              <a:chExt cx="803366" cy="243865"/>
            </a:xfrm>
          </p:grpSpPr>
          <p:pic>
            <p:nvPicPr>
              <p:cNvPr id="114" name="Рисунок 113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115" name="Рисунок 114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116" name="Рисунок 115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  <p:grpSp>
          <p:nvGrpSpPr>
            <p:cNvPr id="110" name="Группа 109"/>
            <p:cNvGrpSpPr/>
            <p:nvPr/>
          </p:nvGrpSpPr>
          <p:grpSpPr>
            <a:xfrm>
              <a:off x="10177965" y="4116804"/>
              <a:ext cx="803366" cy="243865"/>
              <a:chOff x="7640024" y="3819203"/>
              <a:chExt cx="803366" cy="243865"/>
            </a:xfrm>
          </p:grpSpPr>
          <p:pic>
            <p:nvPicPr>
              <p:cNvPr id="111" name="Рисунок 110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40024" y="3819203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112" name="Рисунок 111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0947" y="3821548"/>
                <a:ext cx="241520" cy="241520"/>
              </a:xfrm>
              <a:prstGeom prst="rect">
                <a:avLst/>
              </a:prstGeom>
            </p:spPr>
          </p:pic>
          <p:pic>
            <p:nvPicPr>
              <p:cNvPr id="113" name="Рисунок 112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1870" y="3819204"/>
                <a:ext cx="241520" cy="241520"/>
              </a:xfrm>
              <a:prstGeom prst="rect">
                <a:avLst/>
              </a:prstGeom>
            </p:spPr>
          </p:pic>
        </p:grpSp>
      </p:grpSp>
      <p:pic>
        <p:nvPicPr>
          <p:cNvPr id="147" name="Рисунок 146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7658" y="3004159"/>
            <a:ext cx="241520" cy="241520"/>
          </a:xfrm>
          <a:prstGeom prst="rect">
            <a:avLst/>
          </a:prstGeom>
        </p:spPr>
      </p:pic>
      <p:pic>
        <p:nvPicPr>
          <p:cNvPr id="148" name="Рисунок 147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2100" y="3014517"/>
            <a:ext cx="241520" cy="241520"/>
          </a:xfrm>
          <a:prstGeom prst="rect">
            <a:avLst/>
          </a:prstGeom>
        </p:spPr>
      </p:pic>
      <p:pic>
        <p:nvPicPr>
          <p:cNvPr id="149" name="Рисунок 148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6544" y="3015996"/>
            <a:ext cx="241520" cy="241520"/>
          </a:xfrm>
          <a:prstGeom prst="rect">
            <a:avLst/>
          </a:prstGeom>
        </p:spPr>
      </p:pic>
      <p:grpSp>
        <p:nvGrpSpPr>
          <p:cNvPr id="150" name="Группа 149"/>
          <p:cNvGrpSpPr/>
          <p:nvPr/>
        </p:nvGrpSpPr>
        <p:grpSpPr>
          <a:xfrm>
            <a:off x="2594304" y="3004158"/>
            <a:ext cx="803366" cy="243865"/>
            <a:chOff x="7640024" y="3819203"/>
            <a:chExt cx="803366" cy="243865"/>
          </a:xfrm>
        </p:grpSpPr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40024" y="3819203"/>
              <a:ext cx="241520" cy="241520"/>
            </a:xfrm>
            <a:prstGeom prst="rect">
              <a:avLst/>
            </a:prstGeom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0947" y="3821548"/>
              <a:ext cx="241520" cy="241520"/>
            </a:xfrm>
            <a:prstGeom prst="rect">
              <a:avLst/>
            </a:prstGeom>
          </p:spPr>
        </p:pic>
        <p:pic>
          <p:nvPicPr>
            <p:cNvPr id="153" name="Рисунок 152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201870" y="3819204"/>
              <a:ext cx="241520" cy="241520"/>
            </a:xfrm>
            <a:prstGeom prst="rect">
              <a:avLst/>
            </a:prstGeom>
          </p:spPr>
        </p:pic>
      </p:grpSp>
      <p:grpSp>
        <p:nvGrpSpPr>
          <p:cNvPr id="154" name="Группа 153"/>
          <p:cNvGrpSpPr/>
          <p:nvPr/>
        </p:nvGrpSpPr>
        <p:grpSpPr>
          <a:xfrm>
            <a:off x="1770160" y="3005639"/>
            <a:ext cx="803366" cy="243865"/>
            <a:chOff x="7640024" y="3819203"/>
            <a:chExt cx="803366" cy="243865"/>
          </a:xfrm>
        </p:grpSpPr>
        <p:pic>
          <p:nvPicPr>
            <p:cNvPr id="155" name="Рисунок 154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40024" y="3819203"/>
              <a:ext cx="241520" cy="241520"/>
            </a:xfrm>
            <a:prstGeom prst="rect">
              <a:avLst/>
            </a:prstGeom>
          </p:spPr>
        </p:pic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0947" y="3821548"/>
              <a:ext cx="241520" cy="241520"/>
            </a:xfrm>
            <a:prstGeom prst="rect">
              <a:avLst/>
            </a:prstGeom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201870" y="3819204"/>
              <a:ext cx="241520" cy="241520"/>
            </a:xfrm>
            <a:prstGeom prst="rect">
              <a:avLst/>
            </a:prstGeom>
          </p:spPr>
        </p:pic>
      </p:grpSp>
      <p:grpSp>
        <p:nvGrpSpPr>
          <p:cNvPr id="158" name="Группа 157"/>
          <p:cNvGrpSpPr/>
          <p:nvPr/>
        </p:nvGrpSpPr>
        <p:grpSpPr>
          <a:xfrm>
            <a:off x="3455438" y="3004158"/>
            <a:ext cx="803366" cy="243865"/>
            <a:chOff x="7640024" y="3819203"/>
            <a:chExt cx="803366" cy="243865"/>
          </a:xfrm>
        </p:grpSpPr>
        <p:pic>
          <p:nvPicPr>
            <p:cNvPr id="159" name="Рисунок 158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40024" y="3819203"/>
              <a:ext cx="241520" cy="241520"/>
            </a:xfrm>
            <a:prstGeom prst="rect">
              <a:avLst/>
            </a:prstGeom>
          </p:spPr>
        </p:pic>
        <p:pic>
          <p:nvPicPr>
            <p:cNvPr id="160" name="Рисунок 159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0947" y="3821548"/>
              <a:ext cx="241520" cy="241520"/>
            </a:xfrm>
            <a:prstGeom prst="rect">
              <a:avLst/>
            </a:prstGeom>
          </p:spPr>
        </p:pic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201870" y="3819204"/>
              <a:ext cx="241520" cy="241520"/>
            </a:xfrm>
            <a:prstGeom prst="rect">
              <a:avLst/>
            </a:prstGeom>
          </p:spPr>
        </p:pic>
      </p:grpSp>
      <p:grpSp>
        <p:nvGrpSpPr>
          <p:cNvPr id="162" name="Группа 161"/>
          <p:cNvGrpSpPr/>
          <p:nvPr/>
        </p:nvGrpSpPr>
        <p:grpSpPr>
          <a:xfrm>
            <a:off x="4298817" y="3004158"/>
            <a:ext cx="803366" cy="243865"/>
            <a:chOff x="7640024" y="3819203"/>
            <a:chExt cx="803366" cy="243865"/>
          </a:xfrm>
        </p:grpSpPr>
        <p:pic>
          <p:nvPicPr>
            <p:cNvPr id="163" name="Рисунок 162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40024" y="3819203"/>
              <a:ext cx="241520" cy="241520"/>
            </a:xfrm>
            <a:prstGeom prst="rect">
              <a:avLst/>
            </a:prstGeom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0947" y="3821548"/>
              <a:ext cx="241520" cy="241520"/>
            </a:xfrm>
            <a:prstGeom prst="rect">
              <a:avLst/>
            </a:prstGeom>
          </p:spPr>
        </p:pic>
        <p:pic>
          <p:nvPicPr>
            <p:cNvPr id="165" name="Рисунок 164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201870" y="3819204"/>
              <a:ext cx="241520" cy="241520"/>
            </a:xfrm>
            <a:prstGeom prst="rect">
              <a:avLst/>
            </a:prstGeom>
          </p:spPr>
        </p:pic>
      </p:grpSp>
      <p:sp>
        <p:nvSpPr>
          <p:cNvPr id="99" name="Левая круглая скобка 98"/>
          <p:cNvSpPr/>
          <p:nvPr/>
        </p:nvSpPr>
        <p:spPr>
          <a:xfrm rot="5400000">
            <a:off x="1248698" y="2551210"/>
            <a:ext cx="133289" cy="803366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85330" y="5671991"/>
            <a:ext cx="3750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rgbClr val="0070C0"/>
              </a:buClr>
              <a:buSzPct val="140000"/>
              <a:buFont typeface="Calibri" panose="020F0502020204030204" pitchFamily="34" charset="0"/>
              <a:buChar char="●"/>
            </a:pPr>
            <a:r>
              <a:rPr lang="ru-RU" sz="1200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Calibri Light" panose="020F0302020204030204" pitchFamily="34" charset="0"/>
              </a:rPr>
              <a:t>Торговля и ремонт автотранспортных средств</a:t>
            </a:r>
            <a:endParaRPr lang="ru-RU" sz="1200" dirty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Calibri Light" panose="020F030202020403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83615" y="5930854"/>
            <a:ext cx="3332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40000"/>
              <a:buFont typeface="Calibri" panose="020F0502020204030204" pitchFamily="34" charset="0"/>
              <a:buChar char="●"/>
            </a:pPr>
            <a:r>
              <a:rPr lang="ru-RU" sz="1200" dirty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Calibri Light" panose="020F0302020204030204" pitchFamily="34" charset="0"/>
              </a:rPr>
              <a:t>Обрабатывающие</a:t>
            </a:r>
            <a:r>
              <a:rPr lang="ru-RU" sz="1200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Calibri Light" panose="020F0302020204030204" pitchFamily="34" charset="0"/>
              </a:rPr>
              <a:t> производства</a:t>
            </a:r>
            <a:endParaRPr lang="ru-RU" sz="1200" dirty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Calibri Light" panose="020F030202020403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83615" y="6187903"/>
            <a:ext cx="4600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140000"/>
              <a:buFont typeface="Calibri" panose="020F0502020204030204" pitchFamily="34" charset="0"/>
              <a:buChar char="●"/>
            </a:pPr>
            <a:r>
              <a:rPr lang="ru-RU" sz="1200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Calibri Light" panose="020F0302020204030204" pitchFamily="34" charset="0"/>
              </a:rPr>
              <a:t>Профессиональная, научная и техническая деятельность</a:t>
            </a:r>
            <a:endParaRPr lang="ru-RU" sz="1200" dirty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Calibri Light" panose="020F030202020403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90389" y="6441724"/>
            <a:ext cx="186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SzPct val="140000"/>
              <a:buFont typeface="Calibri" panose="020F0502020204030204" pitchFamily="34" charset="0"/>
              <a:buChar char="●"/>
            </a:pPr>
            <a:r>
              <a:rPr lang="ru-RU" sz="1200" dirty="0" smtClean="0">
                <a:solidFill>
                  <a:srgbClr val="00206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Calibri Light" panose="020F0302020204030204" pitchFamily="34" charset="0"/>
              </a:rPr>
              <a:t>Другие виды</a:t>
            </a:r>
            <a:endParaRPr lang="ru-RU" sz="1200" dirty="0">
              <a:solidFill>
                <a:srgbClr val="00206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Calibri Light" panose="020F0302020204030204" pitchFamily="34" charset="0"/>
            </a:endParaRPr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56398" y="4183588"/>
            <a:ext cx="4371710" cy="646876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Распределение оборота организаций по видам экономической деятельности </a:t>
            </a:r>
            <a:endParaRPr lang="ru-RU" sz="14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 Light" panose="020F0302020204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% к итогу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498847"/>
              </p:ext>
            </p:extLst>
          </p:nvPr>
        </p:nvGraphicFramePr>
        <p:xfrm>
          <a:off x="8098971" y="3853542"/>
          <a:ext cx="4093029" cy="3042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662"/>
                <a:gridCol w="926367"/>
              </a:tblGrid>
              <a:tr h="243283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SzPct val="140000"/>
                        <a:buFont typeface="Microsoft YaHei" panose="020B0503020204020204" pitchFamily="34" charset="-122"/>
                        <a:buChar char="●"/>
                      </a:pPr>
                      <a:endParaRPr lang="ru-RU" sz="1100" b="0" dirty="0" smtClean="0">
                        <a:solidFill>
                          <a:srgbClr val="00206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002060"/>
                        </a:buClr>
                        <a:buSzPct val="140000"/>
                        <a:buFont typeface="Microsoft YaHei" panose="020B0503020204020204" pitchFamily="34" charset="-122"/>
                        <a:buNone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Индекс,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283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SzPct val="140000"/>
                        <a:buFont typeface="Microsoft YaHei" panose="020B0503020204020204" pitchFamily="34" charset="-122"/>
                        <a:buChar char="●"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Пищевые продукты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002060"/>
                        </a:buClr>
                        <a:buSzPct val="140000"/>
                        <a:buFont typeface="Microsoft YaHei" panose="020B0503020204020204" pitchFamily="34" charset="-122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119,5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283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DF51CE"/>
                        </a:buClr>
                        <a:buSzPct val="140000"/>
                        <a:buFont typeface="Microsoft YaHei" panose="020B0503020204020204" pitchFamily="34" charset="-122"/>
                        <a:buChar char="●"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Прочие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DF51CE"/>
                        </a:buClr>
                        <a:buSzPct val="140000"/>
                        <a:buFont typeface="Microsoft YaHei" panose="020B0503020204020204" pitchFamily="34" charset="-122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146,6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28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ct val="140000"/>
                        <a:buFont typeface="Microsoft YaHei" panose="020B0503020204020204" pitchFamily="34" charset="-122"/>
                        <a:buChar char="●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Электрическое оборудование	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7F7F7F"/>
                        </a:buClr>
                        <a:buSzPct val="140000"/>
                        <a:buFont typeface="Microsoft YaHei" panose="020B0503020204020204" pitchFamily="34" charset="-122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145,1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283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C000"/>
                        </a:buClr>
                        <a:buSzPct val="140000"/>
                        <a:buFont typeface="Microsoft YaHei" panose="020B0503020204020204" pitchFamily="34" charset="-122"/>
                        <a:buChar char="●"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Резиновые изделия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FFC000"/>
                        </a:buClr>
                        <a:buSzPct val="140000"/>
                        <a:buFont typeface="Arial" panose="020B0604020202020204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109,1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283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7030A0"/>
                        </a:buClr>
                        <a:buSzPct val="140000"/>
                        <a:buFont typeface="Microsoft YaHei" panose="020B0503020204020204" pitchFamily="34" charset="-122"/>
                        <a:buChar char="●"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Готовые металлические изделия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7030A0"/>
                        </a:buClr>
                        <a:buSzPct val="140000"/>
                        <a:buFont typeface="Microsoft YaHei" panose="020B0503020204020204" pitchFamily="34" charset="-122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90,7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283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70AD47"/>
                        </a:buClr>
                        <a:buSzPct val="140000"/>
                        <a:buFont typeface="Microsoft YaHei" panose="020B0503020204020204" pitchFamily="34" charset="-122"/>
                        <a:buChar char="●"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Деятельность полиграфическая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70AD47"/>
                        </a:buClr>
                        <a:buSzPct val="140000"/>
                        <a:buFont typeface="Microsoft YaHei" panose="020B0503020204020204" pitchFamily="34" charset="-122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87,1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283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255E91"/>
                        </a:buClr>
                        <a:buSzPct val="140000"/>
                        <a:buFont typeface="Microsoft YaHei" panose="020B0503020204020204" pitchFamily="34" charset="-122"/>
                        <a:buChar char="●"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Деятельность химическая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255E91"/>
                        </a:buClr>
                        <a:buSzPct val="140000"/>
                        <a:buFont typeface="Microsoft YaHei" panose="020B0503020204020204" pitchFamily="34" charset="-122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91,6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283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E480E"/>
                        </a:buClr>
                        <a:buSzPct val="140000"/>
                        <a:buFont typeface="Microsoft YaHei" panose="020B0503020204020204" pitchFamily="34" charset="-122"/>
                        <a:buChar char="●"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Металлургическое производство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9E480E"/>
                        </a:buClr>
                        <a:buSzPct val="140000"/>
                        <a:buFont typeface="Microsoft YaHei" panose="020B0503020204020204" pitchFamily="34" charset="-122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124,9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3585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B836C"/>
                        </a:buClr>
                        <a:buSzPct val="140000"/>
                        <a:buFont typeface="Microsoft YaHei" panose="020B0503020204020204" pitchFamily="34" charset="-122"/>
                        <a:buChar char="●"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Производство бумаги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0B836C"/>
                        </a:buClr>
                        <a:buSzPct val="140000"/>
                        <a:buFont typeface="Microsoft YaHei" panose="020B0503020204020204" pitchFamily="34" charset="-122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130,7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0701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SzPct val="140000"/>
                        <a:buFont typeface="Microsoft YaHei" panose="020B0503020204020204" pitchFamily="34" charset="-122"/>
                        <a:buChar char="●"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Машины и оборудование, не включенное в другие группировки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FF0000"/>
                        </a:buClr>
                        <a:buSzPct val="140000"/>
                        <a:buFont typeface="Microsoft YaHei" panose="020B0503020204020204" pitchFamily="34" charset="-122"/>
                        <a:buNone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122,1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0" name="Диаграмма 129"/>
          <p:cNvGraphicFramePr/>
          <p:nvPr>
            <p:extLst>
              <p:ext uri="{D42A27DB-BD31-4B8C-83A1-F6EECF244321}">
                <p14:modId xmlns:p14="http://schemas.microsoft.com/office/powerpoint/2010/main" val="960491100"/>
              </p:ext>
            </p:extLst>
          </p:nvPr>
        </p:nvGraphicFramePr>
        <p:xfrm>
          <a:off x="6199407" y="3700530"/>
          <a:ext cx="2174119" cy="1997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2" name="Диаграмма 131"/>
          <p:cNvGraphicFramePr/>
          <p:nvPr>
            <p:extLst>
              <p:ext uri="{D42A27DB-BD31-4B8C-83A1-F6EECF244321}">
                <p14:modId xmlns:p14="http://schemas.microsoft.com/office/powerpoint/2010/main" val="3876343236"/>
              </p:ext>
            </p:extLst>
          </p:nvPr>
        </p:nvGraphicFramePr>
        <p:xfrm>
          <a:off x="5103308" y="5541517"/>
          <a:ext cx="3783253" cy="1459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083819052"/>
              </p:ext>
            </p:extLst>
          </p:nvPr>
        </p:nvGraphicFramePr>
        <p:xfrm>
          <a:off x="499654" y="4623422"/>
          <a:ext cx="4745395" cy="115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3646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6328754" y="1210161"/>
            <a:ext cx="0" cy="5647839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829085" y="4105334"/>
            <a:ext cx="4319669" cy="25137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4803" y="1255257"/>
            <a:ext cx="4659630" cy="713501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Оборот розничной торговли                      за январь-март 2025 года 74</a:t>
            </a:r>
            <a:r>
              <a:rPr lang="ru-RU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млрд </a:t>
            </a:r>
            <a:r>
              <a:rPr lang="ru-RU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₽</a:t>
            </a:r>
          </a:p>
        </p:txBody>
      </p:sp>
      <p:sp>
        <p:nvSpPr>
          <p:cNvPr id="254" name="Скругленный прямоугольник 253">
            <a:extLst>
              <a:ext uri="{FF2B5EF4-FFF2-40B4-BE49-F238E27FC236}">
                <a16:creationId xmlns="" xmlns:a16="http://schemas.microsoft.com/office/drawing/2014/main" id="{0496A68B-BFE4-4221-A99C-2FB4C488FD3E}"/>
              </a:ext>
            </a:extLst>
          </p:cNvPr>
          <p:cNvSpPr/>
          <p:nvPr/>
        </p:nvSpPr>
        <p:spPr>
          <a:xfrm>
            <a:off x="145195" y="2028614"/>
            <a:ext cx="246239" cy="4496394"/>
          </a:xfrm>
          <a:prstGeom prst="roundRect">
            <a:avLst/>
          </a:prstGeom>
          <a:solidFill>
            <a:srgbClr val="1D3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16AF65D-D824-4EB8-BFF4-F387F9107DBF}"/>
              </a:ext>
            </a:extLst>
          </p:cNvPr>
          <p:cNvSpPr/>
          <p:nvPr/>
        </p:nvSpPr>
        <p:spPr>
          <a:xfrm>
            <a:off x="566311" y="273893"/>
            <a:ext cx="11524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Потребительский рынок</a:t>
            </a:r>
            <a:endParaRPr lang="ru-RU" sz="108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442370233"/>
              </p:ext>
            </p:extLst>
          </p:nvPr>
        </p:nvGraphicFramePr>
        <p:xfrm>
          <a:off x="506673" y="4108556"/>
          <a:ext cx="4642081" cy="242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6" name="Диаграмма 185"/>
          <p:cNvGraphicFramePr/>
          <p:nvPr>
            <p:extLst>
              <p:ext uri="{D42A27DB-BD31-4B8C-83A1-F6EECF244321}">
                <p14:modId xmlns:p14="http://schemas.microsoft.com/office/powerpoint/2010/main" val="631156159"/>
              </p:ext>
            </p:extLst>
          </p:nvPr>
        </p:nvGraphicFramePr>
        <p:xfrm>
          <a:off x="1603979" y="1922852"/>
          <a:ext cx="2299826" cy="239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20803" y="2805321"/>
            <a:ext cx="1553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2</a:t>
            </a:r>
            <a:r>
              <a:rPr lang="ru-RU" sz="14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   место в МО</a:t>
            </a:r>
            <a:endParaRPr lang="ru-RU" sz="14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 Light" panose="020F030202020403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4229" y="2483087"/>
            <a:ext cx="644468" cy="644468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7115602" y="1255257"/>
            <a:ext cx="4650300" cy="685509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Оборот оптовой торговли                             за январь-март 2025 года </a:t>
            </a:r>
            <a:r>
              <a:rPr lang="ru-RU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151 млрд ₽</a:t>
            </a:r>
            <a:endParaRPr lang="ru-RU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944361987"/>
              </p:ext>
            </p:extLst>
          </p:nvPr>
        </p:nvGraphicFramePr>
        <p:xfrm>
          <a:off x="8319314" y="1867418"/>
          <a:ext cx="2166054" cy="234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6" name="Скругленный прямоугольник 35"/>
          <p:cNvSpPr/>
          <p:nvPr/>
        </p:nvSpPr>
        <p:spPr>
          <a:xfrm>
            <a:off x="7198224" y="4071375"/>
            <a:ext cx="4319669" cy="25137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3604731706"/>
              </p:ext>
            </p:extLst>
          </p:nvPr>
        </p:nvGraphicFramePr>
        <p:xfrm>
          <a:off x="7016744" y="4105334"/>
          <a:ext cx="4501149" cy="2513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76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803" y="1255258"/>
            <a:ext cx="4781024" cy="658383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Индекс объёма инвестиций в основной капитал в % к соответствующему периоду прошлого года</a:t>
            </a:r>
            <a:endParaRPr lang="ru-RU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6150044" y="1249451"/>
            <a:ext cx="5895776" cy="653994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Инвестиции в основной капитал по видам основных фондов в % к итогу</a:t>
            </a:r>
            <a:endParaRPr lang="ru-RU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4" name="Скругленный прямоугольник 253">
            <a:extLst>
              <a:ext uri="{FF2B5EF4-FFF2-40B4-BE49-F238E27FC236}">
                <a16:creationId xmlns="" xmlns:a16="http://schemas.microsoft.com/office/drawing/2014/main" id="{0496A68B-BFE4-4221-A99C-2FB4C488FD3E}"/>
              </a:ext>
            </a:extLst>
          </p:cNvPr>
          <p:cNvSpPr/>
          <p:nvPr/>
        </p:nvSpPr>
        <p:spPr>
          <a:xfrm>
            <a:off x="145195" y="2028614"/>
            <a:ext cx="246239" cy="4496394"/>
          </a:xfrm>
          <a:prstGeom prst="roundRect">
            <a:avLst/>
          </a:prstGeom>
          <a:solidFill>
            <a:srgbClr val="1D3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16AF65D-D824-4EB8-BFF4-F387F9107DBF}"/>
              </a:ext>
            </a:extLst>
          </p:cNvPr>
          <p:cNvSpPr/>
          <p:nvPr/>
        </p:nvSpPr>
        <p:spPr>
          <a:xfrm>
            <a:off x="566311" y="273893"/>
            <a:ext cx="11524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Инвестиции за </a:t>
            </a:r>
            <a:r>
              <a:rPr 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 </a:t>
            </a:r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квартал 2025 года</a:t>
            </a:r>
            <a:endParaRPr lang="ru-RU" sz="108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7" name="Скругленный прямоугольник 176"/>
          <p:cNvSpPr/>
          <p:nvPr/>
        </p:nvSpPr>
        <p:spPr>
          <a:xfrm>
            <a:off x="665936" y="4526573"/>
            <a:ext cx="4795064" cy="350661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Объём инвестиций в основной капитал </a:t>
            </a:r>
            <a:endParaRPr lang="ru-RU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575223206"/>
              </p:ext>
            </p:extLst>
          </p:nvPr>
        </p:nvGraphicFramePr>
        <p:xfrm>
          <a:off x="1738440" y="5087656"/>
          <a:ext cx="2517058" cy="143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5" name="Диаграмма 184"/>
          <p:cNvGraphicFramePr/>
          <p:nvPr>
            <p:extLst>
              <p:ext uri="{D42A27DB-BD31-4B8C-83A1-F6EECF244321}">
                <p14:modId xmlns:p14="http://schemas.microsoft.com/office/powerpoint/2010/main" val="3341583057"/>
              </p:ext>
            </p:extLst>
          </p:nvPr>
        </p:nvGraphicFramePr>
        <p:xfrm>
          <a:off x="4156698" y="5387890"/>
          <a:ext cx="1917669" cy="1205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6" name="Диаграмма 185"/>
          <p:cNvGraphicFramePr/>
          <p:nvPr>
            <p:extLst>
              <p:ext uri="{D42A27DB-BD31-4B8C-83A1-F6EECF244321}">
                <p14:modId xmlns:p14="http://schemas.microsoft.com/office/powerpoint/2010/main" val="2280692578"/>
              </p:ext>
            </p:extLst>
          </p:nvPr>
        </p:nvGraphicFramePr>
        <p:xfrm>
          <a:off x="5327902" y="5025292"/>
          <a:ext cx="5874344" cy="1832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7" name="Диаграмма 186"/>
          <p:cNvGraphicFramePr/>
          <p:nvPr>
            <p:extLst>
              <p:ext uri="{D42A27DB-BD31-4B8C-83A1-F6EECF244321}">
                <p14:modId xmlns:p14="http://schemas.microsoft.com/office/powerpoint/2010/main" val="2735069338"/>
              </p:ext>
            </p:extLst>
          </p:nvPr>
        </p:nvGraphicFramePr>
        <p:xfrm>
          <a:off x="5971593" y="1857695"/>
          <a:ext cx="5834462" cy="2427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6020" y="5551411"/>
            <a:ext cx="644468" cy="6444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62050" y="5365784"/>
            <a:ext cx="1209369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51,1</a:t>
            </a:r>
          </a:p>
          <a:p>
            <a:pPr algn="ctr"/>
            <a:r>
              <a:rPr lang="ru-RU" sz="140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млрд </a:t>
            </a:r>
            <a:r>
              <a:rPr lang="ru-RU" sz="14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₽</a:t>
            </a:r>
            <a:endParaRPr lang="ru-RU" sz="1400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3590" y="6147088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</a:t>
            </a:r>
            <a:r>
              <a:rPr lang="ru-RU" sz="14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есто в МО</a:t>
            </a:r>
            <a:endParaRPr lang="ru-RU" sz="1400" b="1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50043" y="4526573"/>
            <a:ext cx="5889101" cy="498719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Инвестиции в основной капитал по источникам финансирования в % к итогу </a:t>
            </a:r>
            <a:endParaRPr lang="ru-RU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52723" y="5556317"/>
            <a:ext cx="679779" cy="6797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77411" y="584328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ru-RU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477739"/>
              </p:ext>
            </p:extLst>
          </p:nvPr>
        </p:nvGraphicFramePr>
        <p:xfrm>
          <a:off x="8993791" y="2028614"/>
          <a:ext cx="309740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407"/>
              </a:tblGrid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235"/>
                        </a:buClr>
                        <a:buSzPct val="17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Объекты интеллектуальной собственности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7511"/>
                        </a:buClr>
                        <a:buSzPct val="170000"/>
                        <a:buFont typeface="Wingdings" panose="05000000000000000000" pitchFamily="2" charset="2"/>
                        <a:buChar char="§"/>
                        <a:tabLst/>
                        <a:defRPr sz="1200" b="1" i="0" u="none" strike="noStrike" kern="1200" baseline="0">
                          <a:solidFill>
                            <a:prstClr val="white">
                              <a:lumMod val="50000"/>
                            </a:prst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Машины и оборудование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F51CE"/>
                        </a:buClr>
                        <a:buSzPct val="17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Здания (кроме жилых) и сооружения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ct val="17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Прочие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656316989"/>
              </p:ext>
            </p:extLst>
          </p:nvPr>
        </p:nvGraphicFramePr>
        <p:xfrm>
          <a:off x="566311" y="1765087"/>
          <a:ext cx="5148115" cy="2761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1888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45866" y="1306058"/>
            <a:ext cx="9709122" cy="509829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Сальдированный финансовый результат за </a:t>
            </a:r>
            <a:r>
              <a:rPr lang="en-US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I </a:t>
            </a:r>
            <a:r>
              <a:rPr lang="ru-RU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квартал 2025 года</a:t>
            </a:r>
            <a:endParaRPr lang="ru-RU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4" name="Скругленный прямоугольник 253">
            <a:extLst>
              <a:ext uri="{FF2B5EF4-FFF2-40B4-BE49-F238E27FC236}">
                <a16:creationId xmlns="" xmlns:a16="http://schemas.microsoft.com/office/drawing/2014/main" id="{0496A68B-BFE4-4221-A99C-2FB4C488FD3E}"/>
              </a:ext>
            </a:extLst>
          </p:cNvPr>
          <p:cNvSpPr/>
          <p:nvPr/>
        </p:nvSpPr>
        <p:spPr>
          <a:xfrm>
            <a:off x="145195" y="2028614"/>
            <a:ext cx="246239" cy="4496394"/>
          </a:xfrm>
          <a:prstGeom prst="roundRect">
            <a:avLst/>
          </a:prstGeom>
          <a:solidFill>
            <a:srgbClr val="1D3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16AF65D-D824-4EB8-BFF4-F387F9107DBF}"/>
              </a:ext>
            </a:extLst>
          </p:cNvPr>
          <p:cNvSpPr/>
          <p:nvPr/>
        </p:nvSpPr>
        <p:spPr>
          <a:xfrm>
            <a:off x="566311" y="273893"/>
            <a:ext cx="11524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Финансовые результаты</a:t>
            </a:r>
            <a:endParaRPr lang="ru-RU" sz="108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5865" y="2903484"/>
            <a:ext cx="265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Получили прибыль</a:t>
            </a:r>
            <a:endParaRPr lang="ru-RU" b="1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37600" y="2903484"/>
            <a:ext cx="236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Получили убыток</a:t>
            </a:r>
            <a:endParaRPr lang="ru-RU" b="1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29527" y="3553327"/>
            <a:ext cx="235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125</a:t>
            </a:r>
            <a:r>
              <a:rPr lang="ru-RU" dirty="0" smtClean="0">
                <a:solidFill>
                  <a:srgbClr val="003399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организаций</a:t>
            </a:r>
          </a:p>
          <a:p>
            <a:r>
              <a:rPr lang="ru-RU" dirty="0" smtClean="0">
                <a:solidFill>
                  <a:srgbClr val="003399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в сумме </a:t>
            </a:r>
            <a:r>
              <a:rPr lang="ru-RU" b="1" dirty="0" smtClean="0">
                <a:solidFill>
                  <a:srgbClr val="0070C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62,1</a:t>
            </a:r>
            <a:r>
              <a:rPr lang="ru-RU" dirty="0" smtClean="0">
                <a:solidFill>
                  <a:srgbClr val="0070C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млрд </a:t>
            </a:r>
            <a:r>
              <a:rPr lang="ru-RU" b="1" dirty="0" smtClean="0">
                <a:solidFill>
                  <a:srgbClr val="0070C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Calibri Light" panose="020F0302020204030204" pitchFamily="34" charset="0"/>
              </a:rPr>
              <a:t>₽</a:t>
            </a:r>
            <a:endParaRPr lang="ru-RU" dirty="0">
              <a:solidFill>
                <a:srgbClr val="0070C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23166" y="3343120"/>
            <a:ext cx="2131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40</a:t>
            </a:r>
            <a:r>
              <a:rPr lang="ru-RU" dirty="0" smtClean="0">
                <a:solidFill>
                  <a:srgbClr val="003399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организации</a:t>
            </a:r>
          </a:p>
          <a:p>
            <a:r>
              <a:rPr lang="ru-RU" dirty="0" smtClean="0">
                <a:solidFill>
                  <a:srgbClr val="003399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в сумме </a:t>
            </a:r>
            <a:r>
              <a:rPr lang="ru-RU" b="1" dirty="0" smtClean="0">
                <a:solidFill>
                  <a:srgbClr val="C0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8,8</a:t>
            </a:r>
            <a:r>
              <a:rPr lang="ru-RU" dirty="0" smtClean="0">
                <a:solidFill>
                  <a:srgbClr val="C0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млрд </a:t>
            </a:r>
            <a:r>
              <a:rPr lang="ru-RU" b="1" dirty="0">
                <a:solidFill>
                  <a:srgbClr val="C0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Calibri Light" panose="020F0302020204030204" pitchFamily="34" charset="0"/>
              </a:rPr>
              <a:t>₽</a:t>
            </a:r>
            <a:endParaRPr lang="ru-RU" dirty="0" smtClean="0">
              <a:solidFill>
                <a:srgbClr val="C00000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808709119"/>
              </p:ext>
            </p:extLst>
          </p:nvPr>
        </p:nvGraphicFramePr>
        <p:xfrm>
          <a:off x="1085889" y="4889215"/>
          <a:ext cx="10734114" cy="2049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Левая фигурная скобка 45"/>
          <p:cNvSpPr/>
          <p:nvPr/>
        </p:nvSpPr>
        <p:spPr>
          <a:xfrm rot="5400000">
            <a:off x="6063528" y="-2087978"/>
            <a:ext cx="273798" cy="9709124"/>
          </a:xfrm>
          <a:prstGeom prst="leftBrace">
            <a:avLst>
              <a:gd name="adj1" fmla="val 8333"/>
              <a:gd name="adj2" fmla="val 49533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334631" y="1851044"/>
            <a:ext cx="9763836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53,3</a:t>
            </a:r>
          </a:p>
          <a:p>
            <a:pPr algn="ctr"/>
            <a:r>
              <a:rPr lang="ru-RU" sz="1600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млрд </a:t>
            </a:r>
            <a:r>
              <a:rPr lang="ru-RU" sz="1600" b="1" dirty="0" smtClean="0">
                <a:solidFill>
                  <a:srgbClr val="00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₽</a:t>
            </a:r>
            <a:endParaRPr lang="ru-RU" sz="1600" dirty="0">
              <a:solidFill>
                <a:srgbClr val="0033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19544" y="4161771"/>
            <a:ext cx="642189" cy="64218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9044" y="4106572"/>
            <a:ext cx="660065" cy="6600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23" y="3241845"/>
            <a:ext cx="1870841" cy="1495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37694" y="5154705"/>
            <a:ext cx="195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1 квартал 2025</a:t>
            </a:r>
            <a:endParaRPr lang="ru-RU" dirty="0">
              <a:solidFill>
                <a:srgbClr val="002060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37693" y="5912105"/>
            <a:ext cx="195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1 квартал 2024</a:t>
            </a:r>
            <a:endParaRPr lang="ru-RU" dirty="0">
              <a:solidFill>
                <a:srgbClr val="002060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87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26368" y="1259633"/>
            <a:ext cx="2816296" cy="728561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Численность постоянного населения на 01.01.2025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3871" y="2063197"/>
            <a:ext cx="2116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351,7 </a:t>
            </a:r>
            <a:r>
              <a:rPr lang="ru-RU" sz="16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тыс.</a:t>
            </a:r>
            <a:r>
              <a:rPr lang="ru-RU" sz="16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человек</a:t>
            </a:r>
            <a:endParaRPr lang="ru-RU" sz="16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 Light" panose="020F0302020204030204" pitchFamily="34" charset="0"/>
            </a:endParaRPr>
          </a:p>
        </p:txBody>
      </p:sp>
      <p:cxnSp>
        <p:nvCxnSpPr>
          <p:cNvPr id="7" name="Соединительная линия уступом 6"/>
          <p:cNvCxnSpPr>
            <a:stCxn id="4" idx="2"/>
            <a:endCxn id="15" idx="0"/>
          </p:cNvCxnSpPr>
          <p:nvPr/>
        </p:nvCxnSpPr>
        <p:spPr>
          <a:xfrm rot="5400000">
            <a:off x="1623786" y="1947743"/>
            <a:ext cx="334221" cy="12422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6319" y="2735972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4</a:t>
            </a:r>
            <a:r>
              <a:rPr lang="ru-RU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,0%</a:t>
            </a:r>
            <a:r>
              <a:rPr lang="ru-RU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от МО</a:t>
            </a:r>
            <a:endParaRPr lang="ru-RU" sz="14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 Light" panose="020F030202020403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21823" y="3330278"/>
            <a:ext cx="650283" cy="420682"/>
            <a:chOff x="595808" y="4261084"/>
            <a:chExt cx="650283" cy="420682"/>
          </a:xfrm>
        </p:grpSpPr>
        <p:pic>
          <p:nvPicPr>
            <p:cNvPr id="19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1160409" y="3339475"/>
            <a:ext cx="911269" cy="420682"/>
            <a:chOff x="595808" y="4261084"/>
            <a:chExt cx="911269" cy="420682"/>
          </a:xfrm>
        </p:grpSpPr>
        <p:pic>
          <p:nvPicPr>
            <p:cNvPr id="37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1922810" y="3334875"/>
            <a:ext cx="911269" cy="420682"/>
            <a:chOff x="595808" y="4261084"/>
            <a:chExt cx="911269" cy="420682"/>
          </a:xfrm>
        </p:grpSpPr>
        <p:pic>
          <p:nvPicPr>
            <p:cNvPr id="41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Группа 43"/>
          <p:cNvGrpSpPr/>
          <p:nvPr/>
        </p:nvGrpSpPr>
        <p:grpSpPr>
          <a:xfrm>
            <a:off x="2680022" y="3344073"/>
            <a:ext cx="911269" cy="420682"/>
            <a:chOff x="595808" y="4261084"/>
            <a:chExt cx="911269" cy="420682"/>
          </a:xfrm>
        </p:grpSpPr>
        <p:pic>
          <p:nvPicPr>
            <p:cNvPr id="45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Группа 47"/>
          <p:cNvGrpSpPr/>
          <p:nvPr/>
        </p:nvGrpSpPr>
        <p:grpSpPr>
          <a:xfrm>
            <a:off x="3413758" y="3348673"/>
            <a:ext cx="911269" cy="420682"/>
            <a:chOff x="595808" y="4261084"/>
            <a:chExt cx="911269" cy="420682"/>
          </a:xfrm>
        </p:grpSpPr>
        <p:pic>
          <p:nvPicPr>
            <p:cNvPr id="49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423316" y="3766876"/>
            <a:ext cx="911269" cy="420682"/>
            <a:chOff x="595808" y="4261084"/>
            <a:chExt cx="911269" cy="420682"/>
          </a:xfrm>
        </p:grpSpPr>
        <p:pic>
          <p:nvPicPr>
            <p:cNvPr id="53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1185717" y="3762276"/>
            <a:ext cx="911269" cy="420682"/>
            <a:chOff x="595808" y="4261084"/>
            <a:chExt cx="911269" cy="420682"/>
          </a:xfrm>
        </p:grpSpPr>
        <p:pic>
          <p:nvPicPr>
            <p:cNvPr id="57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1942929" y="3771474"/>
            <a:ext cx="911269" cy="420682"/>
            <a:chOff x="595808" y="4261084"/>
            <a:chExt cx="911269" cy="420682"/>
          </a:xfrm>
        </p:grpSpPr>
        <p:pic>
          <p:nvPicPr>
            <p:cNvPr id="61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676665" y="3776074"/>
            <a:ext cx="911269" cy="420682"/>
            <a:chOff x="595808" y="4261084"/>
            <a:chExt cx="911269" cy="420682"/>
          </a:xfrm>
        </p:grpSpPr>
        <p:pic>
          <p:nvPicPr>
            <p:cNvPr id="65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Группа 67"/>
          <p:cNvGrpSpPr/>
          <p:nvPr/>
        </p:nvGrpSpPr>
        <p:grpSpPr>
          <a:xfrm>
            <a:off x="3410401" y="3794253"/>
            <a:ext cx="911269" cy="420682"/>
            <a:chOff x="595808" y="4261084"/>
            <a:chExt cx="911269" cy="420682"/>
          </a:xfrm>
        </p:grpSpPr>
        <p:pic>
          <p:nvPicPr>
            <p:cNvPr id="69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Группа 71"/>
          <p:cNvGrpSpPr/>
          <p:nvPr/>
        </p:nvGrpSpPr>
        <p:grpSpPr>
          <a:xfrm>
            <a:off x="423316" y="4215517"/>
            <a:ext cx="911269" cy="420682"/>
            <a:chOff x="595808" y="4261084"/>
            <a:chExt cx="911269" cy="420682"/>
          </a:xfrm>
        </p:grpSpPr>
        <p:pic>
          <p:nvPicPr>
            <p:cNvPr id="73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1185717" y="4210917"/>
            <a:ext cx="911269" cy="420682"/>
            <a:chOff x="595808" y="4261084"/>
            <a:chExt cx="911269" cy="420682"/>
          </a:xfrm>
        </p:grpSpPr>
        <p:pic>
          <p:nvPicPr>
            <p:cNvPr id="77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1942929" y="4220115"/>
            <a:ext cx="911269" cy="420682"/>
            <a:chOff x="595808" y="4261084"/>
            <a:chExt cx="911269" cy="420682"/>
          </a:xfrm>
        </p:grpSpPr>
        <p:pic>
          <p:nvPicPr>
            <p:cNvPr id="81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па 83"/>
          <p:cNvGrpSpPr/>
          <p:nvPr/>
        </p:nvGrpSpPr>
        <p:grpSpPr>
          <a:xfrm>
            <a:off x="2676665" y="4224715"/>
            <a:ext cx="911269" cy="420682"/>
            <a:chOff x="595808" y="4261084"/>
            <a:chExt cx="911269" cy="420682"/>
          </a:xfrm>
        </p:grpSpPr>
        <p:pic>
          <p:nvPicPr>
            <p:cNvPr id="85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3410401" y="4242894"/>
            <a:ext cx="911269" cy="420682"/>
            <a:chOff x="595808" y="4261084"/>
            <a:chExt cx="911269" cy="420682"/>
          </a:xfrm>
        </p:grpSpPr>
        <p:pic>
          <p:nvPicPr>
            <p:cNvPr id="89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4261084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8" y="4270283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Guy, individual, man, people, peron icon - Free downloa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94" y="4270282"/>
              <a:ext cx="411483" cy="4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2853373" y="2855054"/>
            <a:ext cx="1571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4   место в МО</a:t>
            </a:r>
            <a:endParaRPr lang="ru-RU" sz="14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graphicFrame>
        <p:nvGraphicFramePr>
          <p:cNvPr id="100" name="Диаграмма 99"/>
          <p:cNvGraphicFramePr/>
          <p:nvPr>
            <p:extLst>
              <p:ext uri="{D42A27DB-BD31-4B8C-83A1-F6EECF244321}">
                <p14:modId xmlns:p14="http://schemas.microsoft.com/office/powerpoint/2010/main" val="64491616"/>
              </p:ext>
            </p:extLst>
          </p:nvPr>
        </p:nvGraphicFramePr>
        <p:xfrm>
          <a:off x="-266377" y="4378154"/>
          <a:ext cx="4918418" cy="234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3" name="Левая круглая скобка 102"/>
          <p:cNvSpPr/>
          <p:nvPr/>
        </p:nvSpPr>
        <p:spPr>
          <a:xfrm rot="5400000">
            <a:off x="684502" y="3012390"/>
            <a:ext cx="123901" cy="411272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4" name="Скругленный прямоугольник 253">
            <a:extLst>
              <a:ext uri="{FF2B5EF4-FFF2-40B4-BE49-F238E27FC236}">
                <a16:creationId xmlns="" xmlns:a16="http://schemas.microsoft.com/office/drawing/2014/main" id="{0496A68B-BFE4-4221-A99C-2FB4C488FD3E}"/>
              </a:ext>
            </a:extLst>
          </p:cNvPr>
          <p:cNvSpPr/>
          <p:nvPr/>
        </p:nvSpPr>
        <p:spPr>
          <a:xfrm>
            <a:off x="145195" y="2028614"/>
            <a:ext cx="246239" cy="3772260"/>
          </a:xfrm>
          <a:prstGeom prst="roundRect">
            <a:avLst/>
          </a:prstGeom>
          <a:solidFill>
            <a:srgbClr val="1D3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16AF65D-D824-4EB8-BFF4-F387F9107DBF}"/>
              </a:ext>
            </a:extLst>
          </p:cNvPr>
          <p:cNvSpPr/>
          <p:nvPr/>
        </p:nvSpPr>
        <p:spPr>
          <a:xfrm>
            <a:off x="667112" y="232320"/>
            <a:ext cx="6938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Демографические показатели</a:t>
            </a:r>
            <a:endParaRPr lang="ru-RU" sz="108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69" name="Рисунок 1068"/>
          <p:cNvPicPr>
            <a:picLocks noChangeAspect="1"/>
          </p:cNvPicPr>
          <p:nvPr/>
        </p:nvPicPr>
        <p:blipFill>
          <a:blip r:embed="rId5">
            <a:duotone>
              <a:srgbClr val="4472C4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413320" y="5688748"/>
            <a:ext cx="593075" cy="593075"/>
          </a:xfrm>
          <a:prstGeom prst="rect">
            <a:avLst/>
          </a:prstGeom>
          <a:noFill/>
        </p:spPr>
      </p:pic>
      <p:pic>
        <p:nvPicPr>
          <p:cNvPr id="1070" name="Рисунок 1069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7575" y="2539014"/>
            <a:ext cx="652030" cy="641994"/>
          </a:xfrm>
          <a:prstGeom prst="rect">
            <a:avLst/>
          </a:prstGeom>
          <a:noFill/>
        </p:spPr>
      </p:pic>
      <p:pic>
        <p:nvPicPr>
          <p:cNvPr id="175" name="Picture 2" descr="Guy, individual, man, people, peron icon - Free downloa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25" y="3348673"/>
            <a:ext cx="411483" cy="4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" name="Скругленный прямоугольник 177"/>
          <p:cNvSpPr/>
          <p:nvPr/>
        </p:nvSpPr>
        <p:spPr>
          <a:xfrm>
            <a:off x="8472196" y="1259633"/>
            <a:ext cx="3396343" cy="671804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Естественное движение населения за январь-февраль 2025 года</a:t>
            </a:r>
            <a:endParaRPr lang="ru-RU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="" xmlns:a16="http://schemas.microsoft.com/office/drawing/2014/main" id="{0496A68B-BFE4-4221-A99C-2FB4C488FD3E}"/>
              </a:ext>
            </a:extLst>
          </p:cNvPr>
          <p:cNvSpPr/>
          <p:nvPr/>
        </p:nvSpPr>
        <p:spPr>
          <a:xfrm>
            <a:off x="145195" y="1385150"/>
            <a:ext cx="246239" cy="4496394"/>
          </a:xfrm>
          <a:prstGeom prst="roundRect">
            <a:avLst/>
          </a:prstGeom>
          <a:solidFill>
            <a:srgbClr val="1D3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8489929" y="1995992"/>
            <a:ext cx="1691543" cy="5229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Родилось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461 чел.</a:t>
            </a:r>
            <a:endParaRPr lang="ru-RU" sz="14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2" name="Скругленный прямоугольник 181"/>
          <p:cNvSpPr/>
          <p:nvPr/>
        </p:nvSpPr>
        <p:spPr>
          <a:xfrm>
            <a:off x="10350148" y="1995992"/>
            <a:ext cx="1677026" cy="5229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Умерло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766 </a:t>
            </a:r>
            <a:r>
              <a:rPr lang="ru-RU" sz="1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чел.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9541233" y="3068668"/>
            <a:ext cx="2333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Естественная убыль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305 </a:t>
            </a:r>
            <a:r>
              <a:rPr lang="ru-RU" sz="1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чел.</a:t>
            </a:r>
          </a:p>
        </p:txBody>
      </p:sp>
      <p:cxnSp>
        <p:nvCxnSpPr>
          <p:cNvPr id="96" name="Соединительная линия уступом 95"/>
          <p:cNvCxnSpPr>
            <a:stCxn id="180" idx="2"/>
            <a:endCxn id="94" idx="0"/>
          </p:cNvCxnSpPr>
          <p:nvPr/>
        </p:nvCxnSpPr>
        <p:spPr>
          <a:xfrm rot="16200000" flipH="1">
            <a:off x="9746956" y="2107657"/>
            <a:ext cx="549755" cy="137226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9" name="Соединительная линия уступом 98"/>
          <p:cNvCxnSpPr>
            <a:stCxn id="182" idx="2"/>
          </p:cNvCxnSpPr>
          <p:nvPr/>
        </p:nvCxnSpPr>
        <p:spPr>
          <a:xfrm rot="5400000">
            <a:off x="10760997" y="2641003"/>
            <a:ext cx="549755" cy="30557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240" name="Диаграмма 239"/>
          <p:cNvGraphicFramePr/>
          <p:nvPr>
            <p:extLst>
              <p:ext uri="{D42A27DB-BD31-4B8C-83A1-F6EECF244321}">
                <p14:modId xmlns:p14="http://schemas.microsoft.com/office/powerpoint/2010/main" val="1338178596"/>
              </p:ext>
            </p:extLst>
          </p:nvPr>
        </p:nvGraphicFramePr>
        <p:xfrm>
          <a:off x="8268460" y="2888584"/>
          <a:ext cx="1527896" cy="844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045" name="Соединительная линия уступом 1044"/>
          <p:cNvCxnSpPr>
            <a:stCxn id="180" idx="1"/>
            <a:endCxn id="1049" idx="2"/>
          </p:cNvCxnSpPr>
          <p:nvPr/>
        </p:nvCxnSpPr>
        <p:spPr>
          <a:xfrm rot="10800000" flipH="1" flipV="1">
            <a:off x="8489929" y="2257452"/>
            <a:ext cx="31434" cy="962699"/>
          </a:xfrm>
          <a:prstGeom prst="bentConnector3">
            <a:avLst>
              <a:gd name="adj1" fmla="val -727238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49" name="Блок-схема: узел 1048"/>
          <p:cNvSpPr/>
          <p:nvPr/>
        </p:nvSpPr>
        <p:spPr>
          <a:xfrm>
            <a:off x="8521363" y="3161428"/>
            <a:ext cx="122164" cy="117447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" name="Скругленный прямоугольник 265"/>
          <p:cNvSpPr/>
          <p:nvPr/>
        </p:nvSpPr>
        <p:spPr>
          <a:xfrm>
            <a:off x="8739503" y="4460033"/>
            <a:ext cx="3073052" cy="500330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Миграция населения              за 1 кв. 2025 года</a:t>
            </a:r>
            <a:endParaRPr lang="ru-RU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7" name="Скругленный прямоугольник 266"/>
          <p:cNvSpPr/>
          <p:nvPr/>
        </p:nvSpPr>
        <p:spPr>
          <a:xfrm>
            <a:off x="8585130" y="5089648"/>
            <a:ext cx="1692076" cy="5531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Прибыло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ru-RU" sz="14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356 чел.</a:t>
            </a:r>
          </a:p>
        </p:txBody>
      </p:sp>
      <p:sp>
        <p:nvSpPr>
          <p:cNvPr id="268" name="Скругленный прямоугольник 267"/>
          <p:cNvSpPr/>
          <p:nvPr/>
        </p:nvSpPr>
        <p:spPr>
          <a:xfrm>
            <a:off x="10450373" y="5089648"/>
            <a:ext cx="1677026" cy="539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Выбыло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2 135 чел.</a:t>
            </a:r>
          </a:p>
        </p:txBody>
      </p:sp>
      <p:sp>
        <p:nvSpPr>
          <p:cNvPr id="1051" name="Прямоугольник 1050"/>
          <p:cNvSpPr/>
          <p:nvPr/>
        </p:nvSpPr>
        <p:spPr>
          <a:xfrm>
            <a:off x="9435659" y="6085965"/>
            <a:ext cx="2540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Миграционный прирост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221 </a:t>
            </a:r>
            <a:r>
              <a:rPr lang="ru-RU" sz="1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чел.</a:t>
            </a:r>
          </a:p>
        </p:txBody>
      </p:sp>
      <p:cxnSp>
        <p:nvCxnSpPr>
          <p:cNvPr id="1053" name="Соединительная линия уступом 1052"/>
          <p:cNvCxnSpPr>
            <a:stCxn id="267" idx="2"/>
            <a:endCxn id="1051" idx="0"/>
          </p:cNvCxnSpPr>
          <p:nvPr/>
        </p:nvCxnSpPr>
        <p:spPr>
          <a:xfrm rot="16200000" flipH="1">
            <a:off x="9846955" y="5227005"/>
            <a:ext cx="443172" cy="127474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0" name="Соединительная линия уступом 1059"/>
          <p:cNvCxnSpPr>
            <a:stCxn id="268" idx="2"/>
          </p:cNvCxnSpPr>
          <p:nvPr/>
        </p:nvCxnSpPr>
        <p:spPr>
          <a:xfrm rot="5400000">
            <a:off x="10856562" y="5656374"/>
            <a:ext cx="459605" cy="40504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288" name="Диаграмма 287"/>
          <p:cNvGraphicFramePr/>
          <p:nvPr>
            <p:extLst>
              <p:ext uri="{D42A27DB-BD31-4B8C-83A1-F6EECF244321}">
                <p14:modId xmlns:p14="http://schemas.microsoft.com/office/powerpoint/2010/main" val="1309004857"/>
              </p:ext>
            </p:extLst>
          </p:nvPr>
        </p:nvGraphicFramePr>
        <p:xfrm>
          <a:off x="3954291" y="1745663"/>
          <a:ext cx="4182933" cy="234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89" name="Диаграмма 288"/>
          <p:cNvGraphicFramePr/>
          <p:nvPr>
            <p:extLst>
              <p:ext uri="{D42A27DB-BD31-4B8C-83A1-F6EECF244321}">
                <p14:modId xmlns:p14="http://schemas.microsoft.com/office/powerpoint/2010/main" val="4122856388"/>
              </p:ext>
            </p:extLst>
          </p:nvPr>
        </p:nvGraphicFramePr>
        <p:xfrm>
          <a:off x="3749352" y="4316175"/>
          <a:ext cx="4934041" cy="234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066" name="Рисунок 1065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3969" y="5713206"/>
            <a:ext cx="514646" cy="514646"/>
          </a:xfrm>
          <a:prstGeom prst="rect">
            <a:avLst/>
          </a:prstGeom>
        </p:spPr>
      </p:pic>
      <p:pic>
        <p:nvPicPr>
          <p:cNvPr id="1067" name="Рисунок 1066"/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4823" y="2754879"/>
            <a:ext cx="709569" cy="70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77552" y="1394908"/>
            <a:ext cx="11808260" cy="5278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59143098"/>
              </p:ext>
            </p:extLst>
          </p:nvPr>
        </p:nvGraphicFramePr>
        <p:xfrm>
          <a:off x="378280" y="1231930"/>
          <a:ext cx="5210236" cy="5249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1739" y="136733"/>
            <a:ext cx="8626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kern="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налоговых </a:t>
            </a:r>
            <a:r>
              <a:rPr lang="ru-RU" sz="2400" b="1" kern="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поступлений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за </a:t>
            </a:r>
            <a:r>
              <a:rPr lang="en-US" sz="2400" b="1" kern="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квартал 2024 - 2025 годов, млн. рублей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55921" y="1394908"/>
            <a:ext cx="6254170" cy="515380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Поступления налоговых платежей в разрезе видов деятельности в консолидированный бюджет МО</a:t>
            </a:r>
            <a:endParaRPr lang="ru-RU" sz="1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 Light" panose="020F0302020204030204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481683789"/>
              </p:ext>
            </p:extLst>
          </p:nvPr>
        </p:nvGraphicFramePr>
        <p:xfrm>
          <a:off x="5076202" y="2018208"/>
          <a:ext cx="3811673" cy="3037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62370"/>
              </p:ext>
            </p:extLst>
          </p:nvPr>
        </p:nvGraphicFramePr>
        <p:xfrm>
          <a:off x="8562887" y="1997233"/>
          <a:ext cx="3286192" cy="4531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1789"/>
                <a:gridCol w="1174403"/>
              </a:tblGrid>
              <a:tr h="221575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Индекс, %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8373"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0070C0"/>
                        </a:buClr>
                        <a:buSzPct val="150000"/>
                        <a:buFont typeface="Calibri" panose="020F0502020204030204" pitchFamily="34" charset="0"/>
                        <a:buChar char="●"/>
                      </a:pP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Оптовая и розничная </a:t>
                      </a:r>
                      <a:r>
                        <a:rPr lang="ru-RU" sz="12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торговля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Рост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 в 2,2 раза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8276"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00CC00"/>
                        </a:buClr>
                        <a:buSzPct val="150000"/>
                        <a:buFont typeface="Calibri" panose="020F0502020204030204" pitchFamily="34" charset="0"/>
                        <a:buChar char="●"/>
                      </a:pP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Обрабатывающие производства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127,6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752"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ED7D31"/>
                        </a:buClr>
                        <a:buSzPct val="150000"/>
                        <a:buFont typeface="Calibri" panose="020F0502020204030204" pitchFamily="34" charset="0"/>
                        <a:buChar char="●"/>
                      </a:pPr>
                      <a:r>
                        <a:rPr lang="ru-RU" sz="12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Профессиональная, </a:t>
                      </a: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научная и техническая деятельность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132,5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851"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7030A0"/>
                        </a:buClr>
                        <a:buSzPct val="150000"/>
                        <a:buFont typeface="Calibri" panose="020F0502020204030204" pitchFamily="34" charset="0"/>
                        <a:buChar char="●"/>
                      </a:pP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Информация и связь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Рост в 2,7 раза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7992"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FF0000"/>
                        </a:buClr>
                        <a:buSzPct val="150000"/>
                        <a:buFont typeface="Calibri" panose="020F0502020204030204" pitchFamily="34" charset="0"/>
                        <a:buChar char="●"/>
                      </a:pP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Транспортировка и хранение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114,2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6373"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00FFFF"/>
                        </a:buClr>
                        <a:buSzPct val="150000"/>
                        <a:buFont typeface="Calibri" panose="020F0502020204030204" pitchFamily="34" charset="0"/>
                        <a:buChar char="●"/>
                      </a:pP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Операции с недвижимым имуществом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105,3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134"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663300"/>
                        </a:buClr>
                        <a:buSzPct val="150000"/>
                        <a:buFont typeface="Calibri" panose="020F0502020204030204" pitchFamily="34" charset="0"/>
                        <a:buChar char="●"/>
                      </a:pP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Обеспечение электрической энергией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77,7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852"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FF33CC"/>
                        </a:buClr>
                        <a:buSzPct val="150000"/>
                        <a:buFont typeface="Calibri" panose="020F0502020204030204" pitchFamily="34" charset="0"/>
                        <a:buChar char="●"/>
                      </a:pP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Строительство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90,0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575"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7F7F7F"/>
                        </a:buClr>
                        <a:buSzPct val="150000"/>
                        <a:buFont typeface="Calibri" panose="020F0502020204030204" pitchFamily="34" charset="0"/>
                        <a:buChar char="●"/>
                      </a:pP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Прочие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106,4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719230" y="1394908"/>
            <a:ext cx="4314243" cy="515380"/>
          </a:xfrm>
          <a:prstGeom prst="round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 Light" panose="020F0302020204030204" pitchFamily="34" charset="0"/>
              </a:rPr>
              <a:t>Поступления налоговых доходов в бюджеты всех уровней, млн. руб.</a:t>
            </a:r>
            <a:endParaRPr lang="ru-RU" sz="1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2541" y="3537181"/>
            <a:ext cx="14522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Доля поступлений в разрезе видов деятельности в консолидированный бюджет</a:t>
            </a:r>
            <a:endParaRPr lang="ru-RU" sz="1000" b="1" dirty="0">
              <a:solidFill>
                <a:srgbClr val="00206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01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5053</TotalTime>
  <Words>593</Words>
  <Application>Microsoft Office PowerPoint</Application>
  <PresentationFormat>Широкоэкранный</PresentationFormat>
  <Paragraphs>217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Microsoft YaHei</vt:lpstr>
      <vt:lpstr>Arial</vt:lpstr>
      <vt:lpstr>Arial Narrow</vt:lpstr>
      <vt:lpstr>Calibri</vt:lpstr>
      <vt:lpstr>Calibri Light</vt:lpstr>
      <vt:lpstr>Times New Roman</vt:lpstr>
      <vt:lpstr>Wingdings</vt:lpstr>
      <vt:lpstr>Yu Gothic UI</vt:lpstr>
      <vt:lpstr>Yu Gothic UI Light</vt:lpstr>
      <vt:lpstr>Yu Gothic UI Semilight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Громова Анна Александровна</dc:creator>
  <cp:lastModifiedBy>Болотникова Елизавета Валерьевна</cp:lastModifiedBy>
  <cp:revision>323</cp:revision>
  <cp:lastPrinted>2025-07-10T08:43:22Z</cp:lastPrinted>
  <dcterms:created xsi:type="dcterms:W3CDTF">2025-06-03T09:46:07Z</dcterms:created>
  <dcterms:modified xsi:type="dcterms:W3CDTF">2025-07-11T12:06:21Z</dcterms:modified>
</cp:coreProperties>
</file>