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7" r:id="rId4"/>
    <p:sldId id="269" r:id="rId5"/>
    <p:sldId id="268" r:id="rId6"/>
    <p:sldId id="270" r:id="rId7"/>
    <p:sldId id="257" r:id="rId8"/>
    <p:sldId id="276" r:id="rId9"/>
    <p:sldId id="26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48235"/>
    <a:srgbClr val="C55A11"/>
    <a:srgbClr val="0070C0"/>
    <a:srgbClr val="9E2A06"/>
    <a:srgbClr val="803C3C"/>
    <a:srgbClr val="6C4577"/>
    <a:srgbClr val="0B836C"/>
    <a:srgbClr val="1CECC4"/>
    <a:srgbClr val="4F4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5627" autoAdjust="0"/>
  </p:normalViewPr>
  <p:slideViewPr>
    <p:cSldViewPr snapToGrid="0">
      <p:cViewPr varScale="1">
        <p:scale>
          <a:sx n="111" d="100"/>
          <a:sy n="111" d="100"/>
        </p:scale>
        <p:origin x="5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614168310027E-2"/>
          <c:y val="9.5487487536175489E-2"/>
          <c:w val="0.81141978550739102"/>
          <c:h val="0.503238125620549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Г.о. Подольск</c:v>
                </c:pt>
              </c:strCache>
            </c:strRef>
          </c:tx>
          <c:spPr>
            <a:ln w="31750" cap="rnd">
              <a:solidFill>
                <a:srgbClr val="00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63500">
                <a:solidFill>
                  <a:srgbClr val="0033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29547436118607E-2"/>
                  <c:y val="8.57652768130905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E960B712-BC4F-4E0B-8415-5A8ABBB5E9CC}" type="CELLREF">
                      <a:rPr lang="en-US" sz="1100" b="1" smtClean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pPr>
                        <a:defRPr sz="1100" b="1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{E960B712-BC4F-4E0B-8415-5A8ABBB5E9CC}</c15:txfldGUID>
                      <c15:f>Лист1!$C$2</c15:f>
                      <c15:dlblFieldTableCache>
                        <c:ptCount val="1"/>
                        <c:pt idx="0">
                          <c:v>107,3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5.7045673570274923E-2"/>
                  <c:y val="0.108087156244478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126,0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3031579323081"/>
                      <c:h val="0.1431327190302603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3573548453097604E-2"/>
                  <c:y val="-9.3076328255109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56728942459782E-2"/>
                  <c:y val="-7.7296186631445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812290861716652E-2"/>
                  <c:y val="-0.111658314390690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100" b="1" dirty="0" smtClean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119,0</a:t>
                    </a:r>
                    <a:endParaRPr lang="en-US" sz="1100" b="1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126</c:v>
                </c:pt>
                <c:pt idx="2">
                  <c:v>107.6</c:v>
                </c:pt>
                <c:pt idx="3">
                  <c:v>133.1</c:v>
                </c:pt>
                <c:pt idx="4">
                  <c:v>116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163609924376582E-2"/>
                  <c:y val="-0.1246366115024393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108,0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264526988203541E-2"/>
                  <c:y val="-6.6776092215668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116,1</a:t>
                    </a:r>
                    <a:endParaRPr lang="en-US" sz="1100" dirty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107.3</c:v>
                </c:pt>
                <c:pt idx="1">
                  <c:v>127.7</c:v>
                </c:pt>
                <c:pt idx="2">
                  <c:v>106.8</c:v>
                </c:pt>
                <c:pt idx="3">
                  <c:v>120.8</c:v>
                </c:pt>
                <c:pt idx="4">
                  <c:v>119</c:v>
                </c:pt>
              </c:numCache>
            </c:numRef>
          </c:val>
          <c:smooth val="1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078144"/>
        <c:axId val="172083240"/>
      </c:lineChart>
      <c:catAx>
        <c:axId val="1720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  <c:crossAx val="172083240"/>
        <c:crosses val="autoZero"/>
        <c:auto val="1"/>
        <c:lblAlgn val="ctr"/>
        <c:lblOffset val="100"/>
        <c:noMultiLvlLbl val="0"/>
      </c:catAx>
      <c:valAx>
        <c:axId val="172083240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720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38360088161548"/>
          <c:y val="0.75478407962966687"/>
          <c:w val="0.76284633299722493"/>
          <c:h val="0.16601958094119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2142481314553"/>
          <c:y val="5.1545159893056122E-2"/>
          <c:w val="0.59094180610236224"/>
          <c:h val="0.886412654625205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7914973995391"/>
          <c:y val="8.2243325177824289E-2"/>
          <c:w val="0.24844237926822127"/>
          <c:h val="0.79632762011187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2153854115455269E-2"/>
                  <c:y val="-4.157781817943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344136468684885E-2"/>
                  <c:y val="6.929636363239502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Привлечённые средства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27531925266886"/>
          <c:y val="0.15241053130122201"/>
          <c:w val="0.39391496310056068"/>
          <c:h val="0.40413421014149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4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47</a:t>
            </a:r>
            <a:r>
              <a:rPr lang="ru-RU" sz="1400" b="1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576</a:t>
            </a:r>
          </a:p>
          <a:p>
            <a:pPr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pPr>
            <a:r>
              <a:rPr lang="ru-RU" sz="140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млн </a:t>
            </a:r>
            <a:r>
              <a:rPr lang="ru-RU" sz="1400" b="1" i="0" u="none" strike="noStrike" baseline="0" dirty="0" smtClean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  <a:r>
              <a:rPr lang="ru-RU" sz="1400" b="0" i="0" u="none" strike="noStrike" baseline="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ru-RU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12126987605286585"/>
          <c:y val="0.38193159918563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681617932388318E-2"/>
          <c:y val="0.17788595030563592"/>
          <c:w val="0.28587714853112373"/>
          <c:h val="0.644928849739515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47576,2 млн ₽ </c:v>
                </c:pt>
              </c:strCache>
            </c:strRef>
          </c:tx>
          <c:dPt>
            <c:idx val="0"/>
            <c:bubble3D val="0"/>
            <c:spPr>
              <a:solidFill>
                <a:srgbClr val="DF51C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D75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131959186468529"/>
                  <c:y val="-0.125566553156919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F51C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222584400465658"/>
                  <c:y val="0.10987073401230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99B04407-D435-4199-B1E8-ED4AAEF14828}" type="VALUE">
                      <a:rPr lang="en-US">
                        <a:solidFill>
                          <a:srgbClr val="ED7511"/>
                        </a:solidFill>
                      </a:rPr>
                      <a:pPr>
                        <a:defRPr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595790819238058"/>
                  <c:y val="-0.177885950305635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548235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A9DDACFF-EF6B-4D68-9458-7735C9895A74}" type="VALUE">
                      <a:rPr lang="en-US">
                        <a:solidFill>
                          <a:srgbClr val="548235"/>
                        </a:solidFill>
                      </a:rPr>
                      <a:pPr>
                        <a:defRPr sz="1200" b="1">
                          <a:solidFill>
                            <a:srgbClr val="548235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4823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0149056130018923E-2"/>
                  <c:y val="-0.1513472450747672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Здания (кроме жилых) и сооружения</c:v>
                </c:pt>
                <c:pt idx="1">
                  <c:v>Машины и оборудование</c:v>
                </c:pt>
                <c:pt idx="2">
                  <c:v>Объекты интеллектуальной собственности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11976.4</c:v>
                </c:pt>
                <c:pt idx="1">
                  <c:v>33644.199999999997</c:v>
                </c:pt>
                <c:pt idx="2">
                  <c:v>1589.6</c:v>
                </c:pt>
                <c:pt idx="3" formatCode="General">
                  <c:v>366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6795057065193E-2"/>
          <c:y val="0.11452241049325575"/>
          <c:w val="0.93320105639390505"/>
          <c:h val="0.5815279853499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Г.о. Подольск</c:v>
                </c:pt>
              </c:strCache>
            </c:strRef>
          </c:tx>
          <c:spPr>
            <a:ln w="31750" cap="rnd">
              <a:solidFill>
                <a:srgbClr val="00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63500">
                <a:solidFill>
                  <a:srgbClr val="003399"/>
                </a:solidFill>
              </a:ln>
              <a:effectLst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94,0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132.5</c:v>
                </c:pt>
                <c:pt idx="1">
                  <c:v>94</c:v>
                </c:pt>
                <c:pt idx="2">
                  <c:v>108.1</c:v>
                </c:pt>
                <c:pt idx="3">
                  <c:v>120.9</c:v>
                </c:pt>
                <c:pt idx="4">
                  <c:v>102.7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6008152"/>
        <c:axId val="256008544"/>
      </c:lineChart>
      <c:catAx>
        <c:axId val="25600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  <c:crossAx val="256008544"/>
        <c:crosses val="autoZero"/>
        <c:auto val="1"/>
        <c:lblAlgn val="ctr"/>
        <c:lblOffset val="100"/>
        <c:noMultiLvlLbl val="0"/>
      </c:catAx>
      <c:valAx>
        <c:axId val="256008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600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9753798845869689"/>
          <c:y val="0.82179694492316069"/>
          <c:w val="0.47038432645574318"/>
          <c:h val="0.16112647989983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3399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74895962535958E-3"/>
          <c:y val="3.0782729676732862E-2"/>
          <c:w val="0.99836251040374646"/>
          <c:h val="0.722789400076108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прибыльных организаций, 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убыточных организаций, % </c:v>
                </c:pt>
              </c:strCache>
            </c:strRef>
          </c:tx>
          <c:spPr>
            <a:solidFill>
              <a:srgbClr val="E87272"/>
            </a:solidFill>
            <a:ln cap="flat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009720"/>
        <c:axId val="256010112"/>
      </c:barChart>
      <c:catAx>
        <c:axId val="256009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6010112"/>
        <c:crosses val="autoZero"/>
        <c:auto val="1"/>
        <c:lblAlgn val="ctr"/>
        <c:lblOffset val="100"/>
        <c:noMultiLvlLbl val="0"/>
      </c:catAx>
      <c:valAx>
        <c:axId val="256010112"/>
        <c:scaling>
          <c:orientation val="minMax"/>
        </c:scaling>
        <c:delete val="1"/>
        <c:axPos val="b"/>
        <c:numFmt formatCode="0.0%" sourceLinked="0"/>
        <c:majorTickMark val="out"/>
        <c:minorTickMark val="none"/>
        <c:tickLblPos val="nextTo"/>
        <c:crossAx val="25600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649184832581437E-2"/>
          <c:y val="0.67524474524252087"/>
          <c:w val="0.67491159493927499"/>
          <c:h val="0.16749404993148406"/>
        </c:manualLayout>
      </c:layout>
      <c:overlay val="0"/>
      <c:spPr>
        <a:solidFill>
          <a:schemeClr val="bg1"/>
        </a:solidFill>
        <a:ln cap="sq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Структура населения, тыс. чел.</a:t>
            </a:r>
          </a:p>
        </c:rich>
      </c:tx>
      <c:layout>
        <c:manualLayout>
          <c:xMode val="edge"/>
          <c:yMode val="edge"/>
          <c:x val="0.22406046009102926"/>
          <c:y val="0.16193380659657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85247875752233"/>
          <c:y val="0.37266714083501329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232771187808762"/>
                  <c:y val="-0.433753058575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70C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313,4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260554918268439E-2"/>
                  <c:y val="-9.8031873018574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38,3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Городское</c:v>
                </c:pt>
                <c:pt idx="1">
                  <c:v>Сельское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313414</c:v>
                </c:pt>
                <c:pt idx="1">
                  <c:v>38338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174796042142009"/>
          <c:y val="0.58127619736590153"/>
          <c:w val="0.26608393186589674"/>
          <c:h val="0.24872188131503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05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Доля</a:t>
            </a:r>
            <a:r>
              <a:rPr lang="ru-RU" sz="105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в МО</a:t>
            </a:r>
            <a:endParaRPr lang="ru-RU" sz="105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30369933555687034"/>
          <c:y val="0.68399994791611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686001980542926"/>
          <c:y val="7.9315742865900402E-2"/>
          <c:w val="0.59412070792844085"/>
          <c:h val="0.68806484707883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D3B7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9.9236515402663615E-3"/>
                  <c:y val="0.261151359568138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6EAEA-EF57-4585-8531-1B679C349150}" type="VALUE">
                      <a:rPr lang="en-US" sz="1000" b="1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pPr>
                        <a:defRPr sz="1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09764236674196"/>
                      <c:h val="0.328045868648310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4.2000000000000003E-2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dirty="0" smtClean="0">
                <a:effectLst/>
              </a:rPr>
              <a:t>Распределение населения по полу</a:t>
            </a: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,    тыс. чел.</a:t>
            </a:r>
          </a:p>
        </c:rich>
      </c:tx>
      <c:layout>
        <c:manualLayout>
          <c:xMode val="edge"/>
          <c:yMode val="edge"/>
          <c:x val="0.15250997326517063"/>
          <c:y val="4.3037511436413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70547651611921"/>
          <c:y val="0.26326900572352602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8338572480123395E-2"/>
                  <c:y val="5.404370305751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874202622896419E-2"/>
                  <c:y val="-3.2426221834507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16879185012046"/>
                      <c:h val="9.5170961084278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166.3</c:v>
                </c:pt>
                <c:pt idx="1">
                  <c:v>185.4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0138271399519"/>
          <c:y val="0.23352752186216727"/>
          <c:w val="0.32379481096159091"/>
          <c:h val="0.37735781612374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2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Распределение населения по возрастным группам, тыс. чел.</a:t>
            </a:r>
          </a:p>
        </c:rich>
      </c:tx>
      <c:layout>
        <c:manualLayout>
          <c:xMode val="edge"/>
          <c:yMode val="edge"/>
          <c:x val="0.16656972267651182"/>
          <c:y val="5.384625204791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19353264393221"/>
          <c:y val="0.38366475882465584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AB19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3687913419370734E-2"/>
                  <c:y val="-0.1134917764207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8367108194451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0726618350782"/>
                      <c:h val="9.51709610842783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7900661470993351E-2"/>
                  <c:y val="-0.129704887338028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200" b="1" i="0" u="none" strike="noStrike" kern="1200" baseline="0">
                        <a:solidFill>
                          <a:srgbClr val="92D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99F8BAD0-385C-4B7E-AD95-D7FC61605117}" type="VALUE">
                      <a:rPr lang="en-US">
                        <a:solidFill>
                          <a:srgbClr val="15AB19"/>
                        </a:solidFill>
                      </a:rPr>
                      <a:pPr algn="ctr">
                        <a:defRPr lang="ru-RU" sz="1200" b="1">
                          <a:solidFill>
                            <a:srgbClr val="92D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92D05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 0 до 15 лет включительно</c:v>
                </c:pt>
                <c:pt idx="1">
                  <c:v>Трудоспособные</c:v>
                </c:pt>
                <c:pt idx="2">
                  <c:v>Старше трудоспособного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66.400000000000006</c:v>
                </c:pt>
                <c:pt idx="1">
                  <c:v>209.9</c:v>
                </c:pt>
                <c:pt idx="2">
                  <c:v>75.400000000000006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42679073805831"/>
          <c:y val="0.36323240920019573"/>
          <c:w val="0.45230126786542713"/>
          <c:h val="0.38276218642949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197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1776330130601"/>
          <c:y val="9.9136664134192809E-2"/>
          <c:w val="0.5460190352804567"/>
          <c:h val="0.80411781898349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33884</c:v>
                </c:pt>
                <c:pt idx="1">
                  <c:v>43142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МО</c:v>
                </c:pt>
              </c:strCache>
            </c:strRef>
          </c:tx>
          <c:spPr>
            <a:solidFill>
              <a:srgbClr val="0038A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8A8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54893</c:v>
                </c:pt>
                <c:pt idx="1">
                  <c:v>57386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53F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53FA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7576</c:v>
                </c:pt>
                <c:pt idx="1">
                  <c:v>9984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МБТ из бюджета МО</c:v>
                </c:pt>
              </c:strCache>
            </c:strRef>
          </c:tx>
          <c:spPr>
            <a:solidFill>
              <a:srgbClr val="4F8A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4F8A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9421</c:v>
                </c:pt>
                <c:pt idx="1">
                  <c:v>13904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8"/>
        <c:overlap val="-59"/>
        <c:axId val="259827288"/>
        <c:axId val="259827680"/>
      </c:barChart>
      <c:catAx>
        <c:axId val="25982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259827680"/>
        <c:crosses val="autoZero"/>
        <c:auto val="1"/>
        <c:lblAlgn val="ctr"/>
        <c:lblOffset val="100"/>
        <c:noMultiLvlLbl val="0"/>
      </c:catAx>
      <c:valAx>
        <c:axId val="259827680"/>
        <c:scaling>
          <c:orientation val="minMax"/>
          <c:max val="6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5982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19370018160169"/>
          <c:y val="9.5689998816896368E-2"/>
          <c:w val="0.2475050637096057"/>
          <c:h val="0.72369088758742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Yu Gothic UI" panose="020B0500000000000000" pitchFamily="34" charset="-128"/>
          <a:ea typeface="Yu Gothic UI" panose="020B0500000000000000" pitchFamily="34" charset="-128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2032022306897"/>
          <c:y val="0.26080004210529234"/>
          <c:w val="0.53169950608639582"/>
          <c:h val="0.51198504563645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F51CE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55E9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B836C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307965203376632"/>
                  <c:y val="-8.5477702605548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39675887106456"/>
                  <c:y val="0.10919336857692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F51CE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709254645214865E-2"/>
                  <c:y val="0.12721274605816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F7F7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208614615851294"/>
                  <c:y val="7.91552367738477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C00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162454769035181"/>
                  <c:y val="1.566541116802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935742247779444"/>
                  <c:y val="-5.4659008297234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AD47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9149411784727516"/>
                  <c:y val="-0.12584195282636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55E9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5189462950280092"/>
                  <c:y val="-0.191087232112280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E480E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414465813509363E-3"/>
                  <c:y val="-0.171938578292509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B836C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019471795242119"/>
                  <c:y val="-0.12450724634974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Пищевые продукты</c:v>
                </c:pt>
                <c:pt idx="1">
                  <c:v>Прочие</c:v>
                </c:pt>
                <c:pt idx="2">
                  <c:v>Готовые металлические изделия</c:v>
                </c:pt>
                <c:pt idx="3">
                  <c:v>Резиновые и пластмассовые изделия</c:v>
                </c:pt>
                <c:pt idx="4">
                  <c:v>Электрическое оборудование</c:v>
                </c:pt>
                <c:pt idx="5">
                  <c:v>Полиграфическая деятельность</c:v>
                </c:pt>
                <c:pt idx="6">
                  <c:v>Химическая деятельность</c:v>
                </c:pt>
                <c:pt idx="7">
                  <c:v>Производство бумаги</c:v>
                </c:pt>
                <c:pt idx="8">
                  <c:v>Машины и оборудование не включённые в другие группировки</c:v>
                </c:pt>
                <c:pt idx="9">
                  <c:v>Ремонт и монтаж машин и оборудования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22.8</c:v>
                </c:pt>
                <c:pt idx="1">
                  <c:v>19.8</c:v>
                </c:pt>
                <c:pt idx="2">
                  <c:v>15.1</c:v>
                </c:pt>
                <c:pt idx="3">
                  <c:v>14.2</c:v>
                </c:pt>
                <c:pt idx="4">
                  <c:v>10.5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3.3</c:v>
                </c:pt>
                <c:pt idx="8">
                  <c:v>3.2</c:v>
                </c:pt>
                <c:pt idx="9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r>
              <a:rPr lang="ru-RU" sz="1050" dirty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в общем объёме промышленного производства </a:t>
            </a:r>
            <a:r>
              <a:rPr lang="ru-RU" sz="1050" dirty="0" err="1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Г.о</a:t>
            </a:r>
            <a:r>
              <a:rPr lang="ru-RU" sz="105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</a:t>
            </a:r>
            <a:r>
              <a:rPr lang="en-US" sz="105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ru-RU" sz="105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Подольск</a:t>
            </a:r>
            <a:endParaRPr lang="ru-RU" sz="105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0.15163155950908758"/>
          <c:y val="0.613193608686509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200364962036254"/>
          <c:y val="8.4746482510331039E-2"/>
          <c:w val="0.3175045944342168"/>
          <c:h val="0.543887708838641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промышленного производства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7798688457171014E-2"/>
                  <c:y val="0.129622259865102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4,6%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22842775182213"/>
                      <c:h val="0.2116268094325781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4.5999999999999999E-2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6016016016016E-2"/>
          <c:y val="0.12107544811782713"/>
          <c:w val="0.95595595595595595"/>
          <c:h val="0.757849103764345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02002002002002E-3"/>
                  <c:y val="0.253157755155456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5A1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8129088791921272E-17"/>
                  <c:y val="0.242150896235654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5482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439204744800684E-4"/>
                  <c:y val="0.242150896235654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0060332174666177E-3"/>
                  <c:y val="0.242150896235654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084024"/>
        <c:axId val="191825920"/>
      </c:barChart>
      <c:catAx>
        <c:axId val="172084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25920"/>
        <c:crosses val="autoZero"/>
        <c:auto val="1"/>
        <c:lblAlgn val="ctr"/>
        <c:lblOffset val="100"/>
        <c:noMultiLvlLbl val="0"/>
      </c:catAx>
      <c:valAx>
        <c:axId val="1918259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08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2915846456696"/>
          <c:y val="3.0468748125692169E-2"/>
          <c:w val="0.716162142353585"/>
          <c:h val="0.7974337511915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261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99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89751</c:v>
                </c:pt>
                <c:pt idx="1">
                  <c:v>151473</c:v>
                </c:pt>
                <c:pt idx="2">
                  <c:v>168385</c:v>
                </c:pt>
                <c:pt idx="3">
                  <c:v>191440</c:v>
                </c:pt>
                <c:pt idx="4">
                  <c:v>261039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1303808"/>
        <c:axId val="191304200"/>
      </c:barChart>
      <c:catAx>
        <c:axId val="1913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191304200"/>
        <c:crosses val="autoZero"/>
        <c:auto val="1"/>
        <c:lblAlgn val="ctr"/>
        <c:lblOffset val="100"/>
        <c:noMultiLvlLbl val="0"/>
      </c:catAx>
      <c:valAx>
        <c:axId val="191304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13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r>
              <a:rPr lang="ru-RU" sz="1200" dirty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в </a:t>
            </a:r>
            <a:r>
              <a:rPr lang="ru-RU" sz="120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общем объёме </a:t>
            </a:r>
            <a:r>
              <a:rPr lang="ru-RU" sz="1200" b="0" i="0" u="none" strike="noStrike" kern="1200" spc="0" baseline="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rPr>
              <a:t>розничной торговли МО</a:t>
            </a:r>
            <a:endParaRPr lang="ru-RU" sz="120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6.0945915038789891E-2"/>
          <c:y val="0.663355459933064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05933462415991"/>
          <c:y val="1.9891063796018967E-2"/>
          <c:w val="0.5886542994772983"/>
          <c:h val="0.66567559397796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промышленного производства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371749734771155E-2"/>
                  <c:y val="0.2486758508733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8,0%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53605773447943"/>
                      <c:h val="0.2116268227601800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в общем объёме </a:t>
            </a:r>
            <a:r>
              <a:rPr lang="ru-RU" sz="1200" b="0" i="0" u="none" strike="noStrike" kern="1200" spc="0" baseline="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rPr>
              <a:t>оптовой торговли МО</a:t>
            </a:r>
            <a:endParaRPr lang="ru-RU" sz="120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9.9259759913649423E-2"/>
          <c:y val="0.657707061609793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05933462415991"/>
          <c:y val="1.9891063796018967E-2"/>
          <c:w val="0.5886542994772983"/>
          <c:h val="0.66567559397796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371749734771155E-2"/>
                  <c:y val="0.2486758508733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6,9%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53605773447943"/>
                      <c:h val="0.2116268227601800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6.9000000000000006E-2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2915846456696"/>
          <c:y val="7.0886803096280177E-2"/>
          <c:w val="0.716162142353585"/>
          <c:h val="0.757015681104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389714626793198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99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385059</c:v>
                </c:pt>
                <c:pt idx="1">
                  <c:v>452783</c:v>
                </c:pt>
                <c:pt idx="2">
                  <c:v>450314</c:v>
                </c:pt>
                <c:pt idx="3">
                  <c:v>554911</c:v>
                </c:pt>
                <c:pt idx="4">
                  <c:v>653664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6217136"/>
        <c:axId val="256217528"/>
      </c:barChart>
      <c:catAx>
        <c:axId val="25621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256217528"/>
        <c:crosses val="autoZero"/>
        <c:auto val="1"/>
        <c:lblAlgn val="ctr"/>
        <c:lblOffset val="100"/>
        <c:noMultiLvlLbl val="0"/>
      </c:catAx>
      <c:valAx>
        <c:axId val="256217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621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400" b="1" kern="12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Доля в МО</a:t>
            </a:r>
          </a:p>
        </c:rich>
      </c:tx>
      <c:layout>
        <c:manualLayout>
          <c:xMode val="edge"/>
          <c:yMode val="edge"/>
          <c:x val="0.29663797973666084"/>
          <c:y val="0.74514245640594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048628994643745"/>
          <c:y val="3.0468748125692169E-2"/>
          <c:w val="0.40022399166010481"/>
          <c:h val="0.700863114950269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60558954144084E-2"/>
                  <c:y val="0.26254946596240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3,4%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5875899562108"/>
                      <c:h val="0.2381483450122169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%">
                  <c:v>3.4000000000000002E-2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026C-38E4-4E7D-995E-CACE50974B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FFFB-439C-4A30-9C39-F0C58722B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9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04C5C-2065-456E-870B-D94232F0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2550256"/>
            <a:ext cx="6095999" cy="43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A43F-8BE6-4A6B-8200-88D3A53AF59D}"/>
              </a:ext>
            </a:extLst>
          </p:cNvPr>
          <p:cNvSpPr/>
          <p:nvPr userDrawn="1"/>
        </p:nvSpPr>
        <p:spPr>
          <a:xfrm rot="10800000">
            <a:off x="-2" y="-4"/>
            <a:ext cx="9829801" cy="1214213"/>
          </a:xfrm>
          <a:prstGeom prst="rect">
            <a:avLst/>
          </a:prstGeom>
          <a:gradFill>
            <a:gsLst>
              <a:gs pos="0">
                <a:srgbClr val="1F2E4F"/>
              </a:gs>
              <a:gs pos="17000">
                <a:srgbClr val="1D3B70"/>
              </a:gs>
              <a:gs pos="100000">
                <a:srgbClr val="1D3B7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FE542-CCD9-47C1-B15E-50766BD73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446"/>
          <a:stretch/>
        </p:blipFill>
        <p:spPr>
          <a:xfrm>
            <a:off x="7860322" y="0"/>
            <a:ext cx="4331677" cy="12107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137ABA-52F8-443B-957B-D604540F5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341" r="1"/>
          <a:stretch/>
        </p:blipFill>
        <p:spPr>
          <a:xfrm>
            <a:off x="0" y="0"/>
            <a:ext cx="12192000" cy="6928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5BAAF2-2418-41E6-B48B-667519EA8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49" y="1266442"/>
            <a:ext cx="2338022" cy="23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0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4B3A-4C6B-43F4-9D51-69CE745AED8F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chart" Target="../charts/chart4.xml"/><Relationship Id="rId4" Type="http://schemas.openxmlformats.org/officeDocument/2006/relationships/image" Target="../media/image7.pn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0.xml"/><Relationship Id="rId7" Type="http://schemas.microsoft.com/office/2007/relationships/hdphoto" Target="../media/hdphoto1.wdp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chart" Target="../charts/chart18.xml"/><Relationship Id="rId4" Type="http://schemas.openxmlformats.org/officeDocument/2006/relationships/chart" Target="../charts/chart15.xml"/><Relationship Id="rId9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0B6549-EB5E-4E6B-BFEE-C0E331B2B372}"/>
              </a:ext>
            </a:extLst>
          </p:cNvPr>
          <p:cNvSpPr/>
          <p:nvPr/>
        </p:nvSpPr>
        <p:spPr>
          <a:xfrm>
            <a:off x="701395" y="923783"/>
            <a:ext cx="11389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СОЦИАЛЬНО-ЭКОНОМИЧЕСКОГО РАЗВИТИЯ ГОРОДСКОГО ОКРУГА ПОДОЛЬСК ЗА 2024 ГОД</a:t>
            </a:r>
            <a:endParaRPr lang="ru-RU" sz="156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78167" y="-112804"/>
            <a:ext cx="92774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Позиция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Подольск по основным показателям социально-экономического положения в сравнении с городскими округами МО в 2024 году</a:t>
            </a:r>
            <a:endParaRPr lang="ru-RU" sz="8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0693" y="3352872"/>
            <a:ext cx="1394328" cy="2645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организаций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175 млрд </a:t>
            </a:r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4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122,8%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2023" y="3357125"/>
            <a:ext cx="1954130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Отгружено</a:t>
            </a:r>
            <a:r>
              <a:rPr lang="ru-RU" sz="1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товаров по всем видам деятельности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397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₽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123,2</a:t>
            </a:r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3944" y="3356951"/>
            <a:ext cx="1722765" cy="2637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Промышленное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производство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262 </a:t>
            </a:r>
            <a:endParaRPr lang="ru-RU" sz="16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116,1</a:t>
            </a:r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%</a:t>
            </a:r>
          </a:p>
          <a:p>
            <a:pPr algn="ctr" fontAlgn="ctr"/>
            <a:endParaRPr lang="ru-RU" sz="1200" dirty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3711" y="3357125"/>
            <a:ext cx="1779348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розничной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торговли</a:t>
            </a:r>
            <a:endParaRPr lang="ru-RU" sz="16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261 </a:t>
            </a:r>
            <a:endParaRPr lang="ru-RU" sz="16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136,4</a:t>
            </a:r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27573" y="3352872"/>
            <a:ext cx="1282026" cy="2613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Объём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инвестиций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48 </a:t>
            </a:r>
          </a:p>
          <a:p>
            <a:pPr algn="ctr" font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₽</a:t>
            </a:r>
          </a:p>
          <a:p>
            <a:pPr algn="ctr" fontAlgn="ctr"/>
            <a:endParaRPr lang="ru-RU" sz="1200" dirty="0">
              <a:latin typeface="Arial" panose="020B0604020202020204" pitchFamily="34" charset="0"/>
            </a:endParaRPr>
          </a:p>
          <a:p>
            <a:pPr algn="ctr" fontAlgn="ctr"/>
            <a:r>
              <a:rPr lang="ru-RU" sz="16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102,7</a:t>
            </a:r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25154" y="3357125"/>
            <a:ext cx="1792193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Среднесписочная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численность работников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100,4 </a:t>
            </a:r>
            <a:endParaRPr lang="ru-RU" sz="16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тыс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чел.</a:t>
            </a:r>
          </a:p>
          <a:p>
            <a:pPr algn="ctr" fontAlgn="ctr"/>
            <a:endParaRPr lang="ru-RU" sz="1200" dirty="0">
              <a:latin typeface="Arial" panose="020B0604020202020204" pitchFamily="34" charset="0"/>
            </a:endParaRPr>
          </a:p>
          <a:p>
            <a:pPr algn="ctr" fontAlgn="ctr"/>
            <a:r>
              <a:rPr lang="ru-RU" sz="16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103,1</a:t>
            </a:r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9515" y="2494734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3 </a:t>
            </a:r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904" y="1965059"/>
            <a:ext cx="1025340" cy="10253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027695" y="2483656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6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2083" y="1962110"/>
            <a:ext cx="1025340" cy="10253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065909" y="2492811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422" y="1966471"/>
            <a:ext cx="1025340" cy="102534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61427" y="2507367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2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3404" y="1968949"/>
            <a:ext cx="1025340" cy="102534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677313" y="2479091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1703" y="1958615"/>
            <a:ext cx="1025340" cy="102534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0403071" y="2482485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8581" y="1966421"/>
            <a:ext cx="1025340" cy="10253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70047" y="298699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8930" y="298226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5313" y="2978710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1650" y="298699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47797" y="297870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86179" y="2986998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8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25439" y="1263807"/>
            <a:ext cx="4609203" cy="43056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Промышленное производство</a:t>
            </a:r>
          </a:p>
          <a:p>
            <a:pPr algn="ctr"/>
            <a:r>
              <a:rPr lang="ru-RU" sz="1400" dirty="0" smtClean="0">
                <a:latin typeface="+mj-lt"/>
              </a:rPr>
              <a:t> </a:t>
            </a:r>
            <a:r>
              <a:rPr lang="ru-RU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% к предыдущему году</a:t>
            </a:r>
            <a:endParaRPr lang="ru-RU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325439" y="3362325"/>
            <a:ext cx="4737881" cy="44198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Структура обрабатывающих производств </a:t>
            </a:r>
            <a:endParaRPr lang="ru-RU" sz="1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2024 </a:t>
            </a:r>
            <a:r>
              <a:rPr lang="ru-RU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год в % к итогу</a:t>
            </a: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285298" y="79166"/>
            <a:ext cx="11753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показатели социально – экономического</a:t>
            </a:r>
          </a:p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положения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Диаграмма 74"/>
          <p:cNvGraphicFramePr/>
          <p:nvPr>
            <p:extLst/>
          </p:nvPr>
        </p:nvGraphicFramePr>
        <p:xfrm>
          <a:off x="7777005" y="1600917"/>
          <a:ext cx="4482680" cy="194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4935" y="4419651"/>
            <a:ext cx="492014" cy="492014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556397" y="1284140"/>
            <a:ext cx="4357943" cy="435007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Оборот организаций за 2024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2721" y="1779965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1 175,4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млрд </a:t>
            </a:r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₽</a:t>
            </a:r>
            <a:endParaRPr lang="ru-RU" sz="1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endCxn id="30" idx="0"/>
          </p:cNvCxnSpPr>
          <p:nvPr/>
        </p:nvCxnSpPr>
        <p:spPr>
          <a:xfrm rot="10800000" flipV="1">
            <a:off x="1847937" y="2080835"/>
            <a:ext cx="1013649" cy="30950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7194" y="2293906"/>
            <a:ext cx="214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5,8%</a:t>
            </a:r>
            <a:r>
              <a:rPr lang="ru-RU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от суммарного оборота МО</a:t>
            </a:r>
            <a:endParaRPr lang="ru-RU" sz="1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768" y="2173564"/>
            <a:ext cx="644468" cy="64446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383738" y="2487595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   </a:t>
            </a:r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место в МО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898781" y="3282082"/>
            <a:ext cx="4171748" cy="251184"/>
            <a:chOff x="6809583" y="4115829"/>
            <a:chExt cx="4171748" cy="25118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grpSp>
        <p:nvGrpSpPr>
          <p:cNvPr id="56" name="Группа 55"/>
          <p:cNvGrpSpPr/>
          <p:nvPr/>
        </p:nvGrpSpPr>
        <p:grpSpPr>
          <a:xfrm>
            <a:off x="907658" y="3796987"/>
            <a:ext cx="4171748" cy="251184"/>
            <a:chOff x="6809583" y="4115829"/>
            <a:chExt cx="4171748" cy="25118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58" name="Группа 57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60" name="Группа 59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grpSp>
        <p:nvGrpSpPr>
          <p:cNvPr id="104" name="Группа 103"/>
          <p:cNvGrpSpPr/>
          <p:nvPr/>
        </p:nvGrpSpPr>
        <p:grpSpPr>
          <a:xfrm>
            <a:off x="907565" y="3542244"/>
            <a:ext cx="4217710" cy="232198"/>
            <a:chOff x="6809583" y="4115829"/>
            <a:chExt cx="4171748" cy="251184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6" name="Группа 105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8" name="Группа 107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9" name="Группа 108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10" name="Группа 109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658" y="3004159"/>
            <a:ext cx="241520" cy="241520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2100" y="3014517"/>
            <a:ext cx="241520" cy="24152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6544" y="3015996"/>
            <a:ext cx="241520" cy="241520"/>
          </a:xfrm>
          <a:prstGeom prst="rect">
            <a:avLst/>
          </a:prstGeom>
        </p:spPr>
      </p:pic>
      <p:grpSp>
        <p:nvGrpSpPr>
          <p:cNvPr id="150" name="Группа 149"/>
          <p:cNvGrpSpPr/>
          <p:nvPr/>
        </p:nvGrpSpPr>
        <p:grpSpPr>
          <a:xfrm>
            <a:off x="2594304" y="3004158"/>
            <a:ext cx="803366" cy="243865"/>
            <a:chOff x="7640024" y="3819203"/>
            <a:chExt cx="803366" cy="243865"/>
          </a:xfrm>
        </p:grpSpPr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54" name="Группа 153"/>
          <p:cNvGrpSpPr/>
          <p:nvPr/>
        </p:nvGrpSpPr>
        <p:grpSpPr>
          <a:xfrm>
            <a:off x="1770160" y="3005639"/>
            <a:ext cx="803366" cy="243865"/>
            <a:chOff x="7640024" y="3819203"/>
            <a:chExt cx="803366" cy="243865"/>
          </a:xfrm>
        </p:grpSpPr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58" name="Группа 157"/>
          <p:cNvGrpSpPr/>
          <p:nvPr/>
        </p:nvGrpSpPr>
        <p:grpSpPr>
          <a:xfrm>
            <a:off x="3455438" y="3004158"/>
            <a:ext cx="803366" cy="243865"/>
            <a:chOff x="7640024" y="3819203"/>
            <a:chExt cx="803366" cy="243865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4298817" y="3004158"/>
            <a:ext cx="803366" cy="243865"/>
            <a:chOff x="7640024" y="3819203"/>
            <a:chExt cx="803366" cy="243865"/>
          </a:xfrm>
        </p:grpSpPr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sp>
        <p:nvSpPr>
          <p:cNvPr id="99" name="Левая круглая скобка 98"/>
          <p:cNvSpPr/>
          <p:nvPr/>
        </p:nvSpPr>
        <p:spPr>
          <a:xfrm rot="5400000">
            <a:off x="1248698" y="2551210"/>
            <a:ext cx="133289" cy="803366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28418" y="5621077"/>
            <a:ext cx="375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70C0"/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Торговля и ремонт автотранспортных средств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28089" y="5904318"/>
            <a:ext cx="333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Обрабатывающие</a:t>
            </a: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 производства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28418" y="6187903"/>
            <a:ext cx="3332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Транспортировка и хранение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28418" y="6456958"/>
            <a:ext cx="186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Другие виды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56398" y="4183588"/>
            <a:ext cx="4371710" cy="646876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Распределение оборота организаций по видам экономической деятельности </a:t>
            </a:r>
            <a:endParaRPr lang="ru-RU" sz="1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% к итогу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067675" y="3804306"/>
          <a:ext cx="412432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875"/>
                <a:gridCol w="933450"/>
              </a:tblGrid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endParaRPr lang="ru-RU" sz="1100" b="0" dirty="0" smtClean="0">
                        <a:solidFill>
                          <a:srgbClr val="00206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Индекс,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Пищевые продукты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119,4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DF51CE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Прочие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DF51CE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119,4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F7F7F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Готовые металлические изделия	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F7F7F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128,1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C00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Резиновые изделия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C000"/>
                        </a:buClr>
                        <a:buSzPct val="140000"/>
                        <a:buFont typeface="Arial" panose="020B0604020202020204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130,9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Электрическое оборудование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030A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109,7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0AD47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Деятельность полиграфическая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0AD47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77,9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55E91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Деятельность химическая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255E91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94,8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E480E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Производство бумаги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9E480E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151,6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3588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B836C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Машины и оборудование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не включённые в другие группировки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B836C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99,1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Ремонт и монтаж машин и оборудования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000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105,6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Диаграмма 129"/>
          <p:cNvGraphicFramePr/>
          <p:nvPr>
            <p:extLst/>
          </p:nvPr>
        </p:nvGraphicFramePr>
        <p:xfrm>
          <a:off x="6218068" y="3653876"/>
          <a:ext cx="2174119" cy="199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2" name="Диаграмма 131"/>
          <p:cNvGraphicFramePr/>
          <p:nvPr>
            <p:extLst>
              <p:ext uri="{D42A27DB-BD31-4B8C-83A1-F6EECF244321}">
                <p14:modId xmlns:p14="http://schemas.microsoft.com/office/powerpoint/2010/main" val="2815450955"/>
              </p:ext>
            </p:extLst>
          </p:nvPr>
        </p:nvGraphicFramePr>
        <p:xfrm>
          <a:off x="5136141" y="5398081"/>
          <a:ext cx="3482006" cy="14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71115080"/>
              </p:ext>
            </p:extLst>
          </p:nvPr>
        </p:nvGraphicFramePr>
        <p:xfrm>
          <a:off x="499654" y="4623422"/>
          <a:ext cx="4745395" cy="115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64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6328754" y="1210161"/>
            <a:ext cx="0" cy="564783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829460" y="4011282"/>
            <a:ext cx="4319669" cy="2513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803" y="1255258"/>
            <a:ext cx="4609203" cy="497342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розничной торговли 2024 год</a:t>
            </a:r>
          </a:p>
          <a:p>
            <a:pPr algn="ctr"/>
            <a:r>
              <a:rPr lang="ru-RU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261</a:t>
            </a:r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млрд </a:t>
            </a:r>
            <a:r>
              <a:rPr lang="ru-RU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Потребительский рынок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18030755"/>
              </p:ext>
            </p:extLst>
          </p:nvPr>
        </p:nvGraphicFramePr>
        <p:xfrm>
          <a:off x="391434" y="4098587"/>
          <a:ext cx="4685206" cy="24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6" name="Диаграмма 185"/>
          <p:cNvGraphicFramePr/>
          <p:nvPr>
            <p:extLst>
              <p:ext uri="{D42A27DB-BD31-4B8C-83A1-F6EECF244321}">
                <p14:modId xmlns:p14="http://schemas.microsoft.com/office/powerpoint/2010/main" val="3584230095"/>
              </p:ext>
            </p:extLst>
          </p:nvPr>
        </p:nvGraphicFramePr>
        <p:xfrm>
          <a:off x="1604354" y="1849442"/>
          <a:ext cx="2299826" cy="22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21178" y="2711269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  место в МО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4604" y="2389035"/>
            <a:ext cx="644468" cy="644468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7115602" y="1255258"/>
            <a:ext cx="4609203" cy="497342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оптовой торговли 2024 год</a:t>
            </a:r>
          </a:p>
          <a:p>
            <a:pPr algn="ctr"/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654 млрд ₽</a:t>
            </a:r>
            <a:endParaRPr lang="ru-RU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060374416"/>
              </p:ext>
            </p:extLst>
          </p:nvPr>
        </p:nvGraphicFramePr>
        <p:xfrm>
          <a:off x="8381458" y="1762857"/>
          <a:ext cx="2166054" cy="22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7260368" y="3966814"/>
            <a:ext cx="4319669" cy="2513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491108097"/>
              </p:ext>
            </p:extLst>
          </p:nvPr>
        </p:nvGraphicFramePr>
        <p:xfrm>
          <a:off x="6784598" y="4011283"/>
          <a:ext cx="4685206" cy="251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7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803" y="1255258"/>
            <a:ext cx="4746197" cy="50982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Индекс объёма инвестиций в основной капитал в % к предыдущему году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150044" y="1249451"/>
            <a:ext cx="5889101" cy="49871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Инвестиции в основной капитал по видам основных фондов 2024 год, млн </a:t>
            </a:r>
            <a:r>
              <a:rPr lang="ru-RU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Инвестиции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665936" y="4526573"/>
            <a:ext cx="4795064" cy="35066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Объём инвестиций в основной капитал 2024 год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521341145"/>
              </p:ext>
            </p:extLst>
          </p:nvPr>
        </p:nvGraphicFramePr>
        <p:xfrm>
          <a:off x="1738440" y="5087656"/>
          <a:ext cx="2517058" cy="143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5" name="Диаграмма 184"/>
          <p:cNvGraphicFramePr/>
          <p:nvPr>
            <p:extLst>
              <p:ext uri="{D42A27DB-BD31-4B8C-83A1-F6EECF244321}">
                <p14:modId xmlns:p14="http://schemas.microsoft.com/office/powerpoint/2010/main" val="3341583057"/>
              </p:ext>
            </p:extLst>
          </p:nvPr>
        </p:nvGraphicFramePr>
        <p:xfrm>
          <a:off x="4156698" y="5387890"/>
          <a:ext cx="1917669" cy="120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6" name="Диаграмма 185"/>
          <p:cNvGraphicFramePr/>
          <p:nvPr>
            <p:extLst>
              <p:ext uri="{D42A27DB-BD31-4B8C-83A1-F6EECF244321}">
                <p14:modId xmlns:p14="http://schemas.microsoft.com/office/powerpoint/2010/main" val="1671780029"/>
              </p:ext>
            </p:extLst>
          </p:nvPr>
        </p:nvGraphicFramePr>
        <p:xfrm>
          <a:off x="5583031" y="5025292"/>
          <a:ext cx="5874344" cy="183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7" name="Диаграмма 186"/>
          <p:cNvGraphicFramePr/>
          <p:nvPr>
            <p:extLst>
              <p:ext uri="{D42A27DB-BD31-4B8C-83A1-F6EECF244321}">
                <p14:modId xmlns:p14="http://schemas.microsoft.com/office/powerpoint/2010/main" val="3528644731"/>
              </p:ext>
            </p:extLst>
          </p:nvPr>
        </p:nvGraphicFramePr>
        <p:xfrm>
          <a:off x="6441897" y="1857695"/>
          <a:ext cx="5476125" cy="242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163" y="5419672"/>
            <a:ext cx="644468" cy="644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62050" y="5365784"/>
            <a:ext cx="1209369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47 576</a:t>
            </a: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млн </a:t>
            </a:r>
            <a:r>
              <a:rPr lang="ru-RU" sz="14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₽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5733" y="6015349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</a:t>
            </a:r>
            <a:r>
              <a:rPr lang="ru-RU" sz="14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есто в МО</a:t>
            </a:r>
            <a:endParaRPr lang="ru-RU" sz="14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50043" y="4526573"/>
            <a:ext cx="5889101" cy="49871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Инвестиции в основной капитал по источникам финансирования 2024 год, в % к итогу 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7852" y="5556317"/>
            <a:ext cx="679779" cy="679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9554" y="571154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lang="ru-RU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57733070"/>
              </p:ext>
            </p:extLst>
          </p:nvPr>
        </p:nvGraphicFramePr>
        <p:xfrm>
          <a:off x="566311" y="1777429"/>
          <a:ext cx="4757695" cy="259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7269"/>
              </p:ext>
            </p:extLst>
          </p:nvPr>
        </p:nvGraphicFramePr>
        <p:xfrm>
          <a:off x="9094593" y="1844427"/>
          <a:ext cx="30974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407"/>
              </a:tblGrid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7511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 sz="1200" b="1" i="0" u="none" strike="noStrike" kern="1200" baseline="0">
                          <a:solidFill>
                            <a:prstClr val="white">
                              <a:lumMod val="50000"/>
                            </a:prst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Машины и оборудование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F51CE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Здания (кроме жилых) и сооружения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235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Объекты интеллектуальной собственности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Прочие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5866" y="1306058"/>
            <a:ext cx="9709122" cy="50982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Сальдированный финансовый результат</a:t>
            </a:r>
            <a:endParaRPr lang="ru-RU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Финансовые результаты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5865" y="2903484"/>
            <a:ext cx="265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Получили прибыль</a:t>
            </a:r>
            <a:endParaRPr lang="ru-RU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37600" y="2903484"/>
            <a:ext cx="23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Получили убыток</a:t>
            </a:r>
            <a:endParaRPr lang="ru-RU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4631" y="3343120"/>
            <a:ext cx="23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185</a:t>
            </a:r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организаций</a:t>
            </a:r>
          </a:p>
          <a:p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 сумме </a:t>
            </a:r>
            <a:r>
              <a:rPr lang="ru-RU" b="1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141,4</a:t>
            </a:r>
            <a:r>
              <a:rPr lang="ru-RU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млрд </a:t>
            </a:r>
            <a:r>
              <a:rPr lang="ru-RU" b="1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₽</a:t>
            </a:r>
            <a:endParaRPr lang="ru-RU" dirty="0">
              <a:solidFill>
                <a:srgbClr val="0070C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23166" y="3343120"/>
            <a:ext cx="213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44</a:t>
            </a:r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организации</a:t>
            </a:r>
          </a:p>
          <a:p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 сумме </a:t>
            </a:r>
            <a:r>
              <a:rPr lang="ru-RU" b="1" dirty="0" smtClean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7,6</a:t>
            </a:r>
            <a:r>
              <a:rPr lang="ru-RU" dirty="0" smtClean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млрд </a:t>
            </a:r>
            <a:r>
              <a:rPr lang="ru-RU" b="1" dirty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₽</a:t>
            </a:r>
            <a:endParaRPr lang="ru-RU" dirty="0" smtClean="0">
              <a:solidFill>
                <a:srgbClr val="C0000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98360084"/>
              </p:ext>
            </p:extLst>
          </p:nvPr>
        </p:nvGraphicFramePr>
        <p:xfrm>
          <a:off x="1724098" y="4691992"/>
          <a:ext cx="10734114" cy="164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Левая фигурная скобка 45"/>
          <p:cNvSpPr/>
          <p:nvPr/>
        </p:nvSpPr>
        <p:spPr>
          <a:xfrm rot="5400000">
            <a:off x="6063528" y="-2087978"/>
            <a:ext cx="273798" cy="9709124"/>
          </a:xfrm>
          <a:prstGeom prst="leftBrace">
            <a:avLst>
              <a:gd name="adj1" fmla="val 8333"/>
              <a:gd name="adj2" fmla="val 4953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34631" y="1851044"/>
            <a:ext cx="976383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134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₽</a:t>
            </a:r>
            <a:endParaRPr lang="ru-RU" sz="16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9544" y="4049803"/>
            <a:ext cx="642189" cy="6421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044" y="4031927"/>
            <a:ext cx="660065" cy="660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98" y="2903484"/>
            <a:ext cx="3158258" cy="21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8928" y="1336344"/>
            <a:ext cx="2713735" cy="65185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Численность постоянного населения на 01.01.2025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871" y="2063197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351,7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тыс.</a:t>
            </a:r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человек</a:t>
            </a:r>
            <a:endParaRPr lang="ru-RU" sz="1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cxnSp>
        <p:nvCxnSpPr>
          <p:cNvPr id="7" name="Соединительная линия уступом 6"/>
          <p:cNvCxnSpPr>
            <a:stCxn id="4" idx="2"/>
            <a:endCxn id="15" idx="0"/>
          </p:cNvCxnSpPr>
          <p:nvPr/>
        </p:nvCxnSpPr>
        <p:spPr>
          <a:xfrm rot="5400000">
            <a:off x="1623786" y="1947743"/>
            <a:ext cx="334221" cy="12422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6319" y="273597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,0%</a:t>
            </a:r>
            <a:r>
              <a:rPr lang="ru-RU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от МО</a:t>
            </a:r>
            <a:endParaRPr lang="ru-RU" sz="1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21823" y="3330278"/>
            <a:ext cx="650283" cy="420682"/>
            <a:chOff x="595808" y="4261084"/>
            <a:chExt cx="650283" cy="420682"/>
          </a:xfrm>
        </p:grpSpPr>
        <p:pic>
          <p:nvPicPr>
            <p:cNvPr id="1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1160409" y="3339475"/>
            <a:ext cx="911269" cy="420682"/>
            <a:chOff x="595808" y="4261084"/>
            <a:chExt cx="911269" cy="420682"/>
          </a:xfrm>
        </p:grpSpPr>
        <p:pic>
          <p:nvPicPr>
            <p:cNvPr id="3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1922810" y="3334875"/>
            <a:ext cx="911269" cy="420682"/>
            <a:chOff x="595808" y="4261084"/>
            <a:chExt cx="911269" cy="420682"/>
          </a:xfrm>
        </p:grpSpPr>
        <p:pic>
          <p:nvPicPr>
            <p:cNvPr id="4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2680022" y="3344073"/>
            <a:ext cx="911269" cy="420682"/>
            <a:chOff x="595808" y="4261084"/>
            <a:chExt cx="911269" cy="420682"/>
          </a:xfrm>
        </p:grpSpPr>
        <p:pic>
          <p:nvPicPr>
            <p:cNvPr id="4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3413758" y="3348673"/>
            <a:ext cx="911269" cy="420682"/>
            <a:chOff x="595808" y="4261084"/>
            <a:chExt cx="911269" cy="420682"/>
          </a:xfrm>
        </p:grpSpPr>
        <p:pic>
          <p:nvPicPr>
            <p:cNvPr id="4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23316" y="3766876"/>
            <a:ext cx="911269" cy="420682"/>
            <a:chOff x="595808" y="4261084"/>
            <a:chExt cx="911269" cy="420682"/>
          </a:xfrm>
        </p:grpSpPr>
        <p:pic>
          <p:nvPicPr>
            <p:cNvPr id="5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1185717" y="3762276"/>
            <a:ext cx="911269" cy="420682"/>
            <a:chOff x="595808" y="4261084"/>
            <a:chExt cx="911269" cy="420682"/>
          </a:xfrm>
        </p:grpSpPr>
        <p:pic>
          <p:nvPicPr>
            <p:cNvPr id="5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1942929" y="3771474"/>
            <a:ext cx="911269" cy="420682"/>
            <a:chOff x="595808" y="4261084"/>
            <a:chExt cx="911269" cy="420682"/>
          </a:xfrm>
        </p:grpSpPr>
        <p:pic>
          <p:nvPicPr>
            <p:cNvPr id="6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676665" y="3776074"/>
            <a:ext cx="911269" cy="420682"/>
            <a:chOff x="595808" y="4261084"/>
            <a:chExt cx="911269" cy="420682"/>
          </a:xfrm>
        </p:grpSpPr>
        <p:pic>
          <p:nvPicPr>
            <p:cNvPr id="6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10401" y="3794253"/>
            <a:ext cx="911269" cy="420682"/>
            <a:chOff x="595808" y="4261084"/>
            <a:chExt cx="911269" cy="420682"/>
          </a:xfrm>
        </p:grpSpPr>
        <p:pic>
          <p:nvPicPr>
            <p:cNvPr id="6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423316" y="4215517"/>
            <a:ext cx="911269" cy="420682"/>
            <a:chOff x="595808" y="4261084"/>
            <a:chExt cx="911269" cy="420682"/>
          </a:xfrm>
        </p:grpSpPr>
        <p:pic>
          <p:nvPicPr>
            <p:cNvPr id="7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185717" y="4210917"/>
            <a:ext cx="911269" cy="420682"/>
            <a:chOff x="595808" y="4261084"/>
            <a:chExt cx="911269" cy="420682"/>
          </a:xfrm>
        </p:grpSpPr>
        <p:pic>
          <p:nvPicPr>
            <p:cNvPr id="7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1942929" y="4220115"/>
            <a:ext cx="911269" cy="420682"/>
            <a:chOff x="595808" y="4261084"/>
            <a:chExt cx="911269" cy="420682"/>
          </a:xfrm>
        </p:grpSpPr>
        <p:pic>
          <p:nvPicPr>
            <p:cNvPr id="8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па 83"/>
          <p:cNvGrpSpPr/>
          <p:nvPr/>
        </p:nvGrpSpPr>
        <p:grpSpPr>
          <a:xfrm>
            <a:off x="2676665" y="4224715"/>
            <a:ext cx="911269" cy="420682"/>
            <a:chOff x="595808" y="4261084"/>
            <a:chExt cx="911269" cy="420682"/>
          </a:xfrm>
        </p:grpSpPr>
        <p:pic>
          <p:nvPicPr>
            <p:cNvPr id="8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410401" y="4242894"/>
            <a:ext cx="911269" cy="420682"/>
            <a:chOff x="595808" y="4261084"/>
            <a:chExt cx="911269" cy="420682"/>
          </a:xfrm>
        </p:grpSpPr>
        <p:pic>
          <p:nvPicPr>
            <p:cNvPr id="8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853373" y="2855054"/>
            <a:ext cx="157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   место в МО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64491616"/>
              </p:ext>
            </p:extLst>
          </p:nvPr>
        </p:nvGraphicFramePr>
        <p:xfrm>
          <a:off x="-266377" y="4378154"/>
          <a:ext cx="4918418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Левая круглая скобка 102"/>
          <p:cNvSpPr/>
          <p:nvPr/>
        </p:nvSpPr>
        <p:spPr>
          <a:xfrm rot="5400000">
            <a:off x="684502" y="3012390"/>
            <a:ext cx="123901" cy="41127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3772260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667112" y="232320"/>
            <a:ext cx="693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Демографические показатели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9" name="Рисунок 1068"/>
          <p:cNvPicPr>
            <a:picLocks noChangeAspect="1"/>
          </p:cNvPicPr>
          <p:nvPr/>
        </p:nvPicPr>
        <p:blipFill>
          <a:blip r:embed="rId5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413320" y="5688748"/>
            <a:ext cx="593075" cy="593075"/>
          </a:xfrm>
          <a:prstGeom prst="rect">
            <a:avLst/>
          </a:prstGeom>
          <a:noFill/>
        </p:spPr>
      </p:pic>
      <p:pic>
        <p:nvPicPr>
          <p:cNvPr id="1070" name="Рисунок 106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575" y="2539014"/>
            <a:ext cx="652030" cy="641994"/>
          </a:xfrm>
          <a:prstGeom prst="rect">
            <a:avLst/>
          </a:prstGeom>
          <a:noFill/>
        </p:spPr>
      </p:pic>
      <p:pic>
        <p:nvPicPr>
          <p:cNvPr id="175" name="Picture 2" descr="Guy, individual, man, people, peron icon - Free downloa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5" y="3348673"/>
            <a:ext cx="411483" cy="4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Скругленный прямоугольник 177"/>
          <p:cNvSpPr/>
          <p:nvPr/>
        </p:nvSpPr>
        <p:spPr>
          <a:xfrm>
            <a:off x="8639279" y="1444905"/>
            <a:ext cx="3103616" cy="40929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Естественное движение населения 2024 год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496A68B-BFE4-4221-A99C-2FB4C488FD3E}"/>
              </a:ext>
            </a:extLst>
          </p:cNvPr>
          <p:cNvSpPr/>
          <p:nvPr/>
        </p:nvSpPr>
        <p:spPr>
          <a:xfrm>
            <a:off x="145195" y="1385150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8489929" y="1995992"/>
            <a:ext cx="1691543" cy="5229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Родилось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2 983 чел.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10350148" y="1995992"/>
            <a:ext cx="1677026" cy="5229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Умерло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4 111 </a:t>
            </a:r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чел.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9541233" y="3068668"/>
            <a:ext cx="2333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Естественная убыль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1 128 чел.</a:t>
            </a:r>
          </a:p>
        </p:txBody>
      </p:sp>
      <p:cxnSp>
        <p:nvCxnSpPr>
          <p:cNvPr id="96" name="Соединительная линия уступом 95"/>
          <p:cNvCxnSpPr>
            <a:stCxn id="180" idx="2"/>
            <a:endCxn id="94" idx="0"/>
          </p:cNvCxnSpPr>
          <p:nvPr/>
        </p:nvCxnSpPr>
        <p:spPr>
          <a:xfrm rot="16200000" flipH="1">
            <a:off x="9746956" y="2107657"/>
            <a:ext cx="549755" cy="137226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stCxn id="182" idx="2"/>
          </p:cNvCxnSpPr>
          <p:nvPr/>
        </p:nvCxnSpPr>
        <p:spPr>
          <a:xfrm rot="5400000">
            <a:off x="10760997" y="2641003"/>
            <a:ext cx="549755" cy="3055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40" name="Диаграмма 239"/>
          <p:cNvGraphicFramePr/>
          <p:nvPr>
            <p:extLst>
              <p:ext uri="{D42A27DB-BD31-4B8C-83A1-F6EECF244321}">
                <p14:modId xmlns:p14="http://schemas.microsoft.com/office/powerpoint/2010/main" val="1338178596"/>
              </p:ext>
            </p:extLst>
          </p:nvPr>
        </p:nvGraphicFramePr>
        <p:xfrm>
          <a:off x="8268460" y="2888584"/>
          <a:ext cx="1527896" cy="84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045" name="Соединительная линия уступом 1044"/>
          <p:cNvCxnSpPr>
            <a:stCxn id="180" idx="1"/>
            <a:endCxn id="1049" idx="2"/>
          </p:cNvCxnSpPr>
          <p:nvPr/>
        </p:nvCxnSpPr>
        <p:spPr>
          <a:xfrm rot="10800000" flipH="1" flipV="1">
            <a:off x="8489929" y="2257452"/>
            <a:ext cx="31434" cy="962699"/>
          </a:xfrm>
          <a:prstGeom prst="bentConnector3">
            <a:avLst>
              <a:gd name="adj1" fmla="val -727238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9" name="Блок-схема: узел 1048"/>
          <p:cNvSpPr/>
          <p:nvPr/>
        </p:nvSpPr>
        <p:spPr>
          <a:xfrm>
            <a:off x="8521363" y="3161428"/>
            <a:ext cx="122164" cy="11744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8739503" y="4663575"/>
            <a:ext cx="3103616" cy="296788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Миграция населения 2024 год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7" name="Скругленный прямоугольник 266"/>
          <p:cNvSpPr/>
          <p:nvPr/>
        </p:nvSpPr>
        <p:spPr>
          <a:xfrm>
            <a:off x="8585130" y="5089648"/>
            <a:ext cx="1692076" cy="5531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Прибыло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11 661 чел.</a:t>
            </a:r>
          </a:p>
        </p:txBody>
      </p:sp>
      <p:sp>
        <p:nvSpPr>
          <p:cNvPr id="268" name="Скругленный прямоугольник 267"/>
          <p:cNvSpPr/>
          <p:nvPr/>
        </p:nvSpPr>
        <p:spPr>
          <a:xfrm>
            <a:off x="10450373" y="5089648"/>
            <a:ext cx="1677026" cy="539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Выбыло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9 401 чел.</a:t>
            </a:r>
          </a:p>
        </p:txBody>
      </p:sp>
      <p:sp>
        <p:nvSpPr>
          <p:cNvPr id="1051" name="Прямоугольник 1050"/>
          <p:cNvSpPr/>
          <p:nvPr/>
        </p:nvSpPr>
        <p:spPr>
          <a:xfrm>
            <a:off x="9435659" y="6085965"/>
            <a:ext cx="254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Миграционный прирост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2 260 чел.</a:t>
            </a:r>
          </a:p>
        </p:txBody>
      </p:sp>
      <p:cxnSp>
        <p:nvCxnSpPr>
          <p:cNvPr id="1053" name="Соединительная линия уступом 1052"/>
          <p:cNvCxnSpPr>
            <a:stCxn id="267" idx="2"/>
            <a:endCxn id="1051" idx="0"/>
          </p:cNvCxnSpPr>
          <p:nvPr/>
        </p:nvCxnSpPr>
        <p:spPr>
          <a:xfrm rot="16200000" flipH="1">
            <a:off x="9846955" y="5227005"/>
            <a:ext cx="443172" cy="12747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0" name="Соединительная линия уступом 1059"/>
          <p:cNvCxnSpPr>
            <a:stCxn id="268" idx="2"/>
          </p:cNvCxnSpPr>
          <p:nvPr/>
        </p:nvCxnSpPr>
        <p:spPr>
          <a:xfrm rot="5400000">
            <a:off x="10856562" y="5656374"/>
            <a:ext cx="459605" cy="40504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88" name="Диаграмма 287"/>
          <p:cNvGraphicFramePr/>
          <p:nvPr>
            <p:extLst>
              <p:ext uri="{D42A27DB-BD31-4B8C-83A1-F6EECF244321}">
                <p14:modId xmlns:p14="http://schemas.microsoft.com/office/powerpoint/2010/main" val="1309004857"/>
              </p:ext>
            </p:extLst>
          </p:nvPr>
        </p:nvGraphicFramePr>
        <p:xfrm>
          <a:off x="3954291" y="1745663"/>
          <a:ext cx="4182933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9" name="Диаграмма 288"/>
          <p:cNvGraphicFramePr/>
          <p:nvPr>
            <p:extLst>
              <p:ext uri="{D42A27DB-BD31-4B8C-83A1-F6EECF244321}">
                <p14:modId xmlns:p14="http://schemas.microsoft.com/office/powerpoint/2010/main" val="4122856388"/>
              </p:ext>
            </p:extLst>
          </p:nvPr>
        </p:nvGraphicFramePr>
        <p:xfrm>
          <a:off x="3749352" y="4316175"/>
          <a:ext cx="4934041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066" name="Рисунок 1065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3969" y="5713206"/>
            <a:ext cx="514646" cy="514646"/>
          </a:xfrm>
          <a:prstGeom prst="rect">
            <a:avLst/>
          </a:prstGeom>
        </p:spPr>
      </p:pic>
      <p:pic>
        <p:nvPicPr>
          <p:cNvPr id="1067" name="Рисунок 1066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823" y="2754879"/>
            <a:ext cx="709569" cy="7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7552" y="1394908"/>
            <a:ext cx="10901779" cy="5278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9908014"/>
              </p:ext>
            </p:extLst>
          </p:nvPr>
        </p:nvGraphicFramePr>
        <p:xfrm>
          <a:off x="-612559" y="1537778"/>
          <a:ext cx="10969841" cy="485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5922" y="0"/>
            <a:ext cx="862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налоговых доходов в бюджеты всех уровней бюджетной системы РФ по Городскому округу Подольск                                                      за 2023 - 2024 годы, млн. рублей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939491" y="2608629"/>
            <a:ext cx="2068707" cy="3913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+9 258</a:t>
            </a:r>
            <a:endParaRPr lang="ru-RU" sz="2000" b="1" dirty="0">
              <a:solidFill>
                <a:srgbClr val="003399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39491" y="3484667"/>
            <a:ext cx="2068707" cy="3913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+2 493</a:t>
            </a:r>
            <a:endParaRPr lang="ru-RU" sz="2000" b="1" dirty="0">
              <a:solidFill>
                <a:srgbClr val="003399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939491" y="4360705"/>
            <a:ext cx="2068707" cy="3913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+2 408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939491" y="5236743"/>
            <a:ext cx="2068707" cy="3913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+4 483</a:t>
            </a:r>
          </a:p>
        </p:txBody>
      </p:sp>
    </p:spTree>
    <p:extLst>
      <p:ext uri="{BB962C8B-B14F-4D97-AF65-F5344CB8AC3E}">
        <p14:creationId xmlns:p14="http://schemas.microsoft.com/office/powerpoint/2010/main" val="2197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0B6549-EB5E-4E6B-BFEE-C0E331B2B372}"/>
              </a:ext>
            </a:extLst>
          </p:cNvPr>
          <p:cNvSpPr/>
          <p:nvPr/>
        </p:nvSpPr>
        <p:spPr>
          <a:xfrm>
            <a:off x="0" y="418376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ПОДОЛЬСК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63B268-484D-4C68-9B7A-C1371AB626F6}"/>
              </a:ext>
            </a:extLst>
          </p:cNvPr>
          <p:cNvSpPr/>
          <p:nvPr/>
        </p:nvSpPr>
        <p:spPr>
          <a:xfrm>
            <a:off x="0" y="491248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ГОД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536</Words>
  <Application>Microsoft Office PowerPoint</Application>
  <PresentationFormat>Широкоэкранный</PresentationFormat>
  <Paragraphs>221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Arial Narrow</vt:lpstr>
      <vt:lpstr>Calibri</vt:lpstr>
      <vt:lpstr>Calibri Light</vt:lpstr>
      <vt:lpstr>Times New Roman</vt:lpstr>
      <vt:lpstr>Wingdings</vt:lpstr>
      <vt:lpstr>Yu Gothic UI</vt:lpstr>
      <vt:lpstr>Yu Gothic UI Semilight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Громова Анна Александровна</dc:creator>
  <cp:lastModifiedBy>Болотникова Елизавета Валерьевна</cp:lastModifiedBy>
  <cp:revision>235</cp:revision>
  <cp:lastPrinted>2025-06-18T06:34:22Z</cp:lastPrinted>
  <dcterms:created xsi:type="dcterms:W3CDTF">2025-06-03T09:46:07Z</dcterms:created>
  <dcterms:modified xsi:type="dcterms:W3CDTF">2025-06-26T12:29:57Z</dcterms:modified>
</cp:coreProperties>
</file>